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k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82" r:id="rId4"/>
    <p:sldId id="266" r:id="rId5"/>
    <p:sldId id="280" r:id="rId6"/>
    <p:sldId id="269" r:id="rId7"/>
    <p:sldId id="270" r:id="rId8"/>
    <p:sldId id="283" r:id="rId9"/>
    <p:sldId id="279" r:id="rId10"/>
    <p:sldId id="271" r:id="rId11"/>
    <p:sldId id="272" r:id="rId12"/>
    <p:sldId id="257" r:id="rId13"/>
    <p:sldId id="263" r:id="rId14"/>
    <p:sldId id="264" r:id="rId15"/>
    <p:sldId id="265" r:id="rId16"/>
    <p:sldId id="276" r:id="rId17"/>
    <p:sldId id="277" r:id="rId18"/>
    <p:sldId id="278" r:id="rId19"/>
    <p:sldId id="281"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4660"/>
  </p:normalViewPr>
  <p:slideViewPr>
    <p:cSldViewPr snapToGrid="0">
      <p:cViewPr varScale="1">
        <p:scale>
          <a:sx n="58" d="100"/>
          <a:sy n="58" d="100"/>
        </p:scale>
        <p:origin x="10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CAEFE2-3522-4260-B4AC-7A3F176BFCB6}"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n-GB"/>
        </a:p>
      </dgm:t>
    </dgm:pt>
    <dgm:pt modelId="{01465D99-FF00-403B-9617-F22A115078FA}">
      <dgm:prSet phldrT="[Text]"/>
      <dgm:spPr/>
      <dgm:t>
        <a:bodyPr/>
        <a:lstStyle/>
        <a:p>
          <a:r>
            <a:rPr lang="en-GB" dirty="0" smtClean="0"/>
            <a:t>Electron density</a:t>
          </a:r>
          <a:endParaRPr lang="en-GB" dirty="0"/>
        </a:p>
      </dgm:t>
    </dgm:pt>
    <dgm:pt modelId="{3CC88637-BE53-4208-9D09-37C6D8FAC621}" type="parTrans" cxnId="{78F04C92-FA91-4ACD-A421-BCB34D2650C9}">
      <dgm:prSet/>
      <dgm:spPr/>
      <dgm:t>
        <a:bodyPr/>
        <a:lstStyle/>
        <a:p>
          <a:endParaRPr lang="en-GB"/>
        </a:p>
      </dgm:t>
    </dgm:pt>
    <dgm:pt modelId="{8BB941BA-A86B-4ECA-9A3D-7162B7B9545C}" type="sibTrans" cxnId="{78F04C92-FA91-4ACD-A421-BCB34D2650C9}">
      <dgm:prSet/>
      <dgm:spPr/>
      <dgm:t>
        <a:bodyPr/>
        <a:lstStyle/>
        <a:p>
          <a:endParaRPr lang="en-GB"/>
        </a:p>
      </dgm:t>
    </dgm:pt>
    <dgm:pt modelId="{44925470-34E2-4580-A3D1-A0E18F23FF38}">
      <dgm:prSet phldrT="[Text]"/>
      <dgm:spPr/>
      <dgm:t>
        <a:bodyPr/>
        <a:lstStyle/>
        <a:p>
          <a:pPr algn="l"/>
          <a:r>
            <a:rPr lang="en-GB" dirty="0" smtClean="0"/>
            <a:t>Weighting to grid points</a:t>
          </a:r>
          <a:endParaRPr lang="en-GB" dirty="0"/>
        </a:p>
      </dgm:t>
    </dgm:pt>
    <dgm:pt modelId="{7C48C7EF-3AE6-40DA-A120-DB4168ABCB10}" type="parTrans" cxnId="{A226833B-A295-4C3C-A975-EBB17C093945}">
      <dgm:prSet/>
      <dgm:spPr/>
      <dgm:t>
        <a:bodyPr/>
        <a:lstStyle/>
        <a:p>
          <a:endParaRPr lang="en-GB"/>
        </a:p>
      </dgm:t>
    </dgm:pt>
    <dgm:pt modelId="{F3ECD855-F349-45D2-AB5C-1E5AAF46538C}" type="sibTrans" cxnId="{A226833B-A295-4C3C-A975-EBB17C093945}">
      <dgm:prSet/>
      <dgm:spPr/>
      <dgm:t>
        <a:bodyPr/>
        <a:lstStyle/>
        <a:p>
          <a:endParaRPr lang="en-GB"/>
        </a:p>
      </dgm:t>
    </dgm:pt>
    <dgm:pt modelId="{6828CAA9-C83B-40E0-9BC3-F723C7A3A5D5}">
      <dgm:prSet phldrT="[Text]"/>
      <dgm:spPr/>
      <dgm:t>
        <a:bodyPr/>
        <a:lstStyle/>
        <a:p>
          <a:r>
            <a:rPr lang="en-GB" dirty="0" smtClean="0"/>
            <a:t>Electric field and potential and acceleration</a:t>
          </a:r>
          <a:endParaRPr lang="en-GB" dirty="0"/>
        </a:p>
      </dgm:t>
    </dgm:pt>
    <dgm:pt modelId="{620E98E3-C766-4003-8E03-E9CD30B3ECAB}" type="parTrans" cxnId="{1783E14D-04C8-49B4-A31A-FA398ED3A0A4}">
      <dgm:prSet/>
      <dgm:spPr/>
      <dgm:t>
        <a:bodyPr/>
        <a:lstStyle/>
        <a:p>
          <a:endParaRPr lang="en-GB"/>
        </a:p>
      </dgm:t>
    </dgm:pt>
    <dgm:pt modelId="{17F7228A-83CE-43BC-A0F4-2B3E062A4582}" type="sibTrans" cxnId="{1783E14D-04C8-49B4-A31A-FA398ED3A0A4}">
      <dgm:prSet/>
      <dgm:spPr/>
      <dgm:t>
        <a:bodyPr/>
        <a:lstStyle/>
        <a:p>
          <a:endParaRPr lang="en-GB"/>
        </a:p>
      </dgm:t>
    </dgm:pt>
    <dgm:pt modelId="{1EE33B96-3F33-4721-8512-7B62753C7615}">
      <dgm:prSet phldrT="[Text]"/>
      <dgm:spPr/>
      <dgm:t>
        <a:bodyPr/>
        <a:lstStyle/>
        <a:p>
          <a:r>
            <a:rPr lang="en-GB" dirty="0" smtClean="0"/>
            <a:t>Poisson’s Equation</a:t>
          </a:r>
          <a:endParaRPr lang="en-GB" dirty="0"/>
        </a:p>
      </dgm:t>
    </dgm:pt>
    <dgm:pt modelId="{ED212927-9381-43B4-A3E5-CB6C2676F331}" type="parTrans" cxnId="{89625EDF-7418-4831-A6EF-2EAFA4472755}">
      <dgm:prSet/>
      <dgm:spPr/>
      <dgm:t>
        <a:bodyPr/>
        <a:lstStyle/>
        <a:p>
          <a:endParaRPr lang="en-GB"/>
        </a:p>
      </dgm:t>
    </dgm:pt>
    <dgm:pt modelId="{DA2EA095-79D9-49D1-87BC-EF9F60216F43}" type="sibTrans" cxnId="{89625EDF-7418-4831-A6EF-2EAFA4472755}">
      <dgm:prSet/>
      <dgm:spPr/>
      <dgm:t>
        <a:bodyPr/>
        <a:lstStyle/>
        <a:p>
          <a:endParaRPr lang="en-GB"/>
        </a:p>
      </dgm:t>
    </dgm:pt>
    <dgm:pt modelId="{0DFE1735-A53E-45F6-8407-E3552D3C232A}">
      <dgm:prSet phldrT="[Text]"/>
      <dgm:spPr>
        <a:ln>
          <a:noFill/>
        </a:ln>
      </dgm:spPr>
      <dgm:t>
        <a:bodyPr/>
        <a:lstStyle/>
        <a:p>
          <a:r>
            <a:rPr lang="en-GB" dirty="0" smtClean="0"/>
            <a:t>Position and velocity</a:t>
          </a:r>
          <a:endParaRPr lang="en-GB" dirty="0"/>
        </a:p>
      </dgm:t>
    </dgm:pt>
    <dgm:pt modelId="{85B537BD-8507-42DA-8554-BC56B1B6729F}" type="parTrans" cxnId="{DA66226F-4147-4555-855D-A81D5B966837}">
      <dgm:prSet/>
      <dgm:spPr/>
      <dgm:t>
        <a:bodyPr/>
        <a:lstStyle/>
        <a:p>
          <a:endParaRPr lang="en-GB"/>
        </a:p>
      </dgm:t>
    </dgm:pt>
    <dgm:pt modelId="{DEDC1DC0-E376-4FEE-B2B5-9B598CC0E810}" type="sibTrans" cxnId="{DA66226F-4147-4555-855D-A81D5B966837}">
      <dgm:prSet/>
      <dgm:spPr/>
      <dgm:t>
        <a:bodyPr/>
        <a:lstStyle/>
        <a:p>
          <a:endParaRPr lang="en-GB"/>
        </a:p>
      </dgm:t>
    </dgm:pt>
    <dgm:pt modelId="{E409A2AF-75C8-4C5A-8F39-3D7F2469AF79}">
      <dgm:prSet phldrT="[Text]"/>
      <dgm:spPr/>
      <dgm:t>
        <a:bodyPr/>
        <a:lstStyle/>
        <a:p>
          <a:r>
            <a:rPr lang="en-GB" dirty="0" smtClean="0"/>
            <a:t>Leap frog integration</a:t>
          </a:r>
          <a:endParaRPr lang="en-GB" dirty="0"/>
        </a:p>
      </dgm:t>
    </dgm:pt>
    <dgm:pt modelId="{C2E3922C-0A06-44DD-B742-E26F2DB7596B}" type="parTrans" cxnId="{0C89D266-1D8B-491F-82A1-CC9071F67F4A}">
      <dgm:prSet/>
      <dgm:spPr/>
      <dgm:t>
        <a:bodyPr/>
        <a:lstStyle/>
        <a:p>
          <a:endParaRPr lang="en-GB"/>
        </a:p>
      </dgm:t>
    </dgm:pt>
    <dgm:pt modelId="{C40A3159-0825-4B0A-9DDD-365880B41111}" type="sibTrans" cxnId="{0C89D266-1D8B-491F-82A1-CC9071F67F4A}">
      <dgm:prSet/>
      <dgm:spPr/>
      <dgm:t>
        <a:bodyPr/>
        <a:lstStyle/>
        <a:p>
          <a:endParaRPr lang="en-GB"/>
        </a:p>
      </dgm:t>
    </dgm:pt>
    <dgm:pt modelId="{FF06108C-31BA-406F-B61C-778AEAF06FDD}" type="pres">
      <dgm:prSet presAssocID="{1ACAEFE2-3522-4260-B4AC-7A3F176BFCB6}" presName="theList" presStyleCnt="0">
        <dgm:presLayoutVars>
          <dgm:dir/>
          <dgm:animLvl val="lvl"/>
          <dgm:resizeHandles val="exact"/>
        </dgm:presLayoutVars>
      </dgm:prSet>
      <dgm:spPr/>
      <dgm:t>
        <a:bodyPr/>
        <a:lstStyle/>
        <a:p>
          <a:endParaRPr lang="en-GB"/>
        </a:p>
      </dgm:t>
    </dgm:pt>
    <dgm:pt modelId="{087FEAB8-0F0A-448A-92E6-286577BCA88B}" type="pres">
      <dgm:prSet presAssocID="{01465D99-FF00-403B-9617-F22A115078FA}" presName="compNode" presStyleCnt="0"/>
      <dgm:spPr/>
    </dgm:pt>
    <dgm:pt modelId="{96E8E1B2-A492-4882-8E91-87619D6DB3D3}" type="pres">
      <dgm:prSet presAssocID="{01465D99-FF00-403B-9617-F22A115078FA}" presName="noGeometry" presStyleCnt="0"/>
      <dgm:spPr/>
    </dgm:pt>
    <dgm:pt modelId="{A79C9C03-27BA-409A-964E-404EAFD1AD88}" type="pres">
      <dgm:prSet presAssocID="{01465D99-FF00-403B-9617-F22A115078FA}" presName="childTextVisible" presStyleLbl="bgAccFollowNode1" presStyleIdx="0" presStyleCnt="3" custScaleX="48999" custScaleY="67580" custLinFactNeighborX="-44687" custLinFactNeighborY="28567">
        <dgm:presLayoutVars>
          <dgm:bulletEnabled val="1"/>
        </dgm:presLayoutVars>
      </dgm:prSet>
      <dgm:spPr/>
      <dgm:t>
        <a:bodyPr/>
        <a:lstStyle/>
        <a:p>
          <a:endParaRPr lang="en-GB"/>
        </a:p>
      </dgm:t>
    </dgm:pt>
    <dgm:pt modelId="{26CEA035-BC4D-445F-BE20-8FE8D52FE083}" type="pres">
      <dgm:prSet presAssocID="{01465D99-FF00-403B-9617-F22A115078FA}" presName="childTextHidden" presStyleLbl="bgAccFollowNode1" presStyleIdx="0" presStyleCnt="3"/>
      <dgm:spPr/>
      <dgm:t>
        <a:bodyPr/>
        <a:lstStyle/>
        <a:p>
          <a:endParaRPr lang="en-GB"/>
        </a:p>
      </dgm:t>
    </dgm:pt>
    <dgm:pt modelId="{BE6D2B0D-B3BB-4BC6-B8DB-A0EAE3DC3D3B}" type="pres">
      <dgm:prSet presAssocID="{01465D99-FF00-403B-9617-F22A115078FA}" presName="parentText" presStyleLbl="node1" presStyleIdx="0" presStyleCnt="3" custLinFactNeighborX="88121" custLinFactNeighborY="44602">
        <dgm:presLayoutVars>
          <dgm:chMax val="1"/>
          <dgm:bulletEnabled val="1"/>
        </dgm:presLayoutVars>
      </dgm:prSet>
      <dgm:spPr/>
      <dgm:t>
        <a:bodyPr/>
        <a:lstStyle/>
        <a:p>
          <a:endParaRPr lang="en-GB"/>
        </a:p>
      </dgm:t>
    </dgm:pt>
    <dgm:pt modelId="{5E1A8CE4-132E-42A3-9B0E-5C0206A0CD67}" type="pres">
      <dgm:prSet presAssocID="{01465D99-FF00-403B-9617-F22A115078FA}" presName="aSpace" presStyleCnt="0"/>
      <dgm:spPr/>
    </dgm:pt>
    <dgm:pt modelId="{8B0566FB-A836-4BAC-AFB2-BA097F7EC7E0}" type="pres">
      <dgm:prSet presAssocID="{6828CAA9-C83B-40E0-9BC3-F723C7A3A5D5}" presName="compNode" presStyleCnt="0"/>
      <dgm:spPr/>
    </dgm:pt>
    <dgm:pt modelId="{0A51479B-4DC9-49B0-A6B9-AE3427E4B78A}" type="pres">
      <dgm:prSet presAssocID="{6828CAA9-C83B-40E0-9BC3-F723C7A3A5D5}" presName="noGeometry" presStyleCnt="0"/>
      <dgm:spPr/>
    </dgm:pt>
    <dgm:pt modelId="{836D2732-4FEF-49C8-89B2-1B651B9EF6F5}" type="pres">
      <dgm:prSet presAssocID="{6828CAA9-C83B-40E0-9BC3-F723C7A3A5D5}" presName="childTextVisible" presStyleLbl="bgAccFollowNode1" presStyleIdx="1" presStyleCnt="3" custScaleX="52653" custScaleY="67229" custLinFactNeighborX="-84253" custLinFactNeighborY="28161">
        <dgm:presLayoutVars>
          <dgm:bulletEnabled val="1"/>
        </dgm:presLayoutVars>
      </dgm:prSet>
      <dgm:spPr/>
      <dgm:t>
        <a:bodyPr/>
        <a:lstStyle/>
        <a:p>
          <a:endParaRPr lang="en-GB"/>
        </a:p>
      </dgm:t>
    </dgm:pt>
    <dgm:pt modelId="{CEA822A4-9DFA-4B69-8900-8DA1C1E2F797}" type="pres">
      <dgm:prSet presAssocID="{6828CAA9-C83B-40E0-9BC3-F723C7A3A5D5}" presName="childTextHidden" presStyleLbl="bgAccFollowNode1" presStyleIdx="1" presStyleCnt="3"/>
      <dgm:spPr/>
      <dgm:t>
        <a:bodyPr/>
        <a:lstStyle/>
        <a:p>
          <a:endParaRPr lang="en-GB"/>
        </a:p>
      </dgm:t>
    </dgm:pt>
    <dgm:pt modelId="{AF1AE6C3-89F4-4FA6-AD8A-102663F8A0D2}" type="pres">
      <dgm:prSet presAssocID="{6828CAA9-C83B-40E0-9BC3-F723C7A3A5D5}" presName="parentText" presStyleLbl="node1" presStyleIdx="1" presStyleCnt="3" custLinFactNeighborX="2773" custLinFactNeighborY="47202">
        <dgm:presLayoutVars>
          <dgm:chMax val="1"/>
          <dgm:bulletEnabled val="1"/>
        </dgm:presLayoutVars>
      </dgm:prSet>
      <dgm:spPr/>
      <dgm:t>
        <a:bodyPr/>
        <a:lstStyle/>
        <a:p>
          <a:endParaRPr lang="en-GB"/>
        </a:p>
      </dgm:t>
    </dgm:pt>
    <dgm:pt modelId="{7E9334C7-45D2-4A4B-A026-DC043308D22E}" type="pres">
      <dgm:prSet presAssocID="{6828CAA9-C83B-40E0-9BC3-F723C7A3A5D5}" presName="aSpace" presStyleCnt="0"/>
      <dgm:spPr/>
    </dgm:pt>
    <dgm:pt modelId="{758CBB8C-1E0F-4225-B2D5-B89E903B6329}" type="pres">
      <dgm:prSet presAssocID="{0DFE1735-A53E-45F6-8407-E3552D3C232A}" presName="compNode" presStyleCnt="0"/>
      <dgm:spPr/>
    </dgm:pt>
    <dgm:pt modelId="{14182877-2989-4704-95A0-9E36659F3509}" type="pres">
      <dgm:prSet presAssocID="{0DFE1735-A53E-45F6-8407-E3552D3C232A}" presName="noGeometry" presStyleCnt="0"/>
      <dgm:spPr/>
    </dgm:pt>
    <dgm:pt modelId="{93E0861F-A2EC-4A2A-9322-ACEE780475AB}" type="pres">
      <dgm:prSet presAssocID="{0DFE1735-A53E-45F6-8407-E3552D3C232A}" presName="childTextVisible" presStyleLbl="bgAccFollowNode1" presStyleIdx="2" presStyleCnt="3" custScaleX="61551" custScaleY="78960" custLinFactX="-20614" custLinFactNeighborX="-100000" custLinFactNeighborY="29719">
        <dgm:presLayoutVars>
          <dgm:bulletEnabled val="1"/>
        </dgm:presLayoutVars>
      </dgm:prSet>
      <dgm:spPr/>
      <dgm:t>
        <a:bodyPr/>
        <a:lstStyle/>
        <a:p>
          <a:endParaRPr lang="en-GB"/>
        </a:p>
      </dgm:t>
    </dgm:pt>
    <dgm:pt modelId="{A8E7BC98-DE08-4E3B-A9C3-E05C13287A62}" type="pres">
      <dgm:prSet presAssocID="{0DFE1735-A53E-45F6-8407-E3552D3C232A}" presName="childTextHidden" presStyleLbl="bgAccFollowNode1" presStyleIdx="2" presStyleCnt="3"/>
      <dgm:spPr/>
      <dgm:t>
        <a:bodyPr/>
        <a:lstStyle/>
        <a:p>
          <a:endParaRPr lang="en-GB"/>
        </a:p>
      </dgm:t>
    </dgm:pt>
    <dgm:pt modelId="{59EBC8CE-7CEF-45DA-8781-1D2A8A00535D}" type="pres">
      <dgm:prSet presAssocID="{0DFE1735-A53E-45F6-8407-E3552D3C232A}" presName="parentText" presStyleLbl="node1" presStyleIdx="2" presStyleCnt="3" custLinFactNeighborX="-66838" custLinFactNeighborY="51956">
        <dgm:presLayoutVars>
          <dgm:chMax val="1"/>
          <dgm:bulletEnabled val="1"/>
        </dgm:presLayoutVars>
      </dgm:prSet>
      <dgm:spPr/>
      <dgm:t>
        <a:bodyPr/>
        <a:lstStyle/>
        <a:p>
          <a:endParaRPr lang="en-GB"/>
        </a:p>
      </dgm:t>
    </dgm:pt>
  </dgm:ptLst>
  <dgm:cxnLst>
    <dgm:cxn modelId="{7E0CA0FA-26FC-4C18-B5F9-8CD915B0A441}" type="presOf" srcId="{E409A2AF-75C8-4C5A-8F39-3D7F2469AF79}" destId="{A8E7BC98-DE08-4E3B-A9C3-E05C13287A62}" srcOrd="1" destOrd="0" presId="urn:microsoft.com/office/officeart/2005/8/layout/hProcess6"/>
    <dgm:cxn modelId="{81FE31F7-0134-406B-836F-E2A75BD652FC}" type="presOf" srcId="{44925470-34E2-4580-A3D1-A0E18F23FF38}" destId="{A79C9C03-27BA-409A-964E-404EAFD1AD88}" srcOrd="0" destOrd="0" presId="urn:microsoft.com/office/officeart/2005/8/layout/hProcess6"/>
    <dgm:cxn modelId="{0C89D266-1D8B-491F-82A1-CC9071F67F4A}" srcId="{0DFE1735-A53E-45F6-8407-E3552D3C232A}" destId="{E409A2AF-75C8-4C5A-8F39-3D7F2469AF79}" srcOrd="0" destOrd="0" parTransId="{C2E3922C-0A06-44DD-B742-E26F2DB7596B}" sibTransId="{C40A3159-0825-4B0A-9DDD-365880B41111}"/>
    <dgm:cxn modelId="{1783E14D-04C8-49B4-A31A-FA398ED3A0A4}" srcId="{1ACAEFE2-3522-4260-B4AC-7A3F176BFCB6}" destId="{6828CAA9-C83B-40E0-9BC3-F723C7A3A5D5}" srcOrd="1" destOrd="0" parTransId="{620E98E3-C766-4003-8E03-E9CD30B3ECAB}" sibTransId="{17F7228A-83CE-43BC-A0F4-2B3E062A4582}"/>
    <dgm:cxn modelId="{31A6FE4F-F24F-4DBB-9C84-5B560986038F}" type="presOf" srcId="{01465D99-FF00-403B-9617-F22A115078FA}" destId="{BE6D2B0D-B3BB-4BC6-B8DB-A0EAE3DC3D3B}" srcOrd="0" destOrd="0" presId="urn:microsoft.com/office/officeart/2005/8/layout/hProcess6"/>
    <dgm:cxn modelId="{4796D1E6-CE5D-4512-BD56-7859076496A7}" type="presOf" srcId="{1EE33B96-3F33-4721-8512-7B62753C7615}" destId="{836D2732-4FEF-49C8-89B2-1B651B9EF6F5}" srcOrd="0" destOrd="0" presId="urn:microsoft.com/office/officeart/2005/8/layout/hProcess6"/>
    <dgm:cxn modelId="{9407135E-F6A7-47C7-B7B5-9ED7290C01B3}" type="presOf" srcId="{0DFE1735-A53E-45F6-8407-E3552D3C232A}" destId="{59EBC8CE-7CEF-45DA-8781-1D2A8A00535D}" srcOrd="0" destOrd="0" presId="urn:microsoft.com/office/officeart/2005/8/layout/hProcess6"/>
    <dgm:cxn modelId="{89625EDF-7418-4831-A6EF-2EAFA4472755}" srcId="{6828CAA9-C83B-40E0-9BC3-F723C7A3A5D5}" destId="{1EE33B96-3F33-4721-8512-7B62753C7615}" srcOrd="0" destOrd="0" parTransId="{ED212927-9381-43B4-A3E5-CB6C2676F331}" sibTransId="{DA2EA095-79D9-49D1-87BC-EF9F60216F43}"/>
    <dgm:cxn modelId="{862C1188-306D-43EF-A6B3-FA9D6F4C88F1}" type="presOf" srcId="{6828CAA9-C83B-40E0-9BC3-F723C7A3A5D5}" destId="{AF1AE6C3-89F4-4FA6-AD8A-102663F8A0D2}" srcOrd="0" destOrd="0" presId="urn:microsoft.com/office/officeart/2005/8/layout/hProcess6"/>
    <dgm:cxn modelId="{A226833B-A295-4C3C-A975-EBB17C093945}" srcId="{01465D99-FF00-403B-9617-F22A115078FA}" destId="{44925470-34E2-4580-A3D1-A0E18F23FF38}" srcOrd="0" destOrd="0" parTransId="{7C48C7EF-3AE6-40DA-A120-DB4168ABCB10}" sibTransId="{F3ECD855-F349-45D2-AB5C-1E5AAF46538C}"/>
    <dgm:cxn modelId="{860C54EA-6C08-4446-92E6-88AFE308AF9F}" type="presOf" srcId="{44925470-34E2-4580-A3D1-A0E18F23FF38}" destId="{26CEA035-BC4D-445F-BE20-8FE8D52FE083}" srcOrd="1" destOrd="0" presId="urn:microsoft.com/office/officeart/2005/8/layout/hProcess6"/>
    <dgm:cxn modelId="{AE2518A6-E763-4526-BDE4-4073EAD87AD7}" type="presOf" srcId="{E409A2AF-75C8-4C5A-8F39-3D7F2469AF79}" destId="{93E0861F-A2EC-4A2A-9322-ACEE780475AB}" srcOrd="0" destOrd="0" presId="urn:microsoft.com/office/officeart/2005/8/layout/hProcess6"/>
    <dgm:cxn modelId="{EED84307-D1A3-4732-8382-65D199F6787E}" type="presOf" srcId="{1EE33B96-3F33-4721-8512-7B62753C7615}" destId="{CEA822A4-9DFA-4B69-8900-8DA1C1E2F797}" srcOrd="1" destOrd="0" presId="urn:microsoft.com/office/officeart/2005/8/layout/hProcess6"/>
    <dgm:cxn modelId="{78F04C92-FA91-4ACD-A421-BCB34D2650C9}" srcId="{1ACAEFE2-3522-4260-B4AC-7A3F176BFCB6}" destId="{01465D99-FF00-403B-9617-F22A115078FA}" srcOrd="0" destOrd="0" parTransId="{3CC88637-BE53-4208-9D09-37C6D8FAC621}" sibTransId="{8BB941BA-A86B-4ECA-9A3D-7162B7B9545C}"/>
    <dgm:cxn modelId="{018AE6FF-FF47-488D-AF41-F4BE70DA4706}" type="presOf" srcId="{1ACAEFE2-3522-4260-B4AC-7A3F176BFCB6}" destId="{FF06108C-31BA-406F-B61C-778AEAF06FDD}" srcOrd="0" destOrd="0" presId="urn:microsoft.com/office/officeart/2005/8/layout/hProcess6"/>
    <dgm:cxn modelId="{DA66226F-4147-4555-855D-A81D5B966837}" srcId="{1ACAEFE2-3522-4260-B4AC-7A3F176BFCB6}" destId="{0DFE1735-A53E-45F6-8407-E3552D3C232A}" srcOrd="2" destOrd="0" parTransId="{85B537BD-8507-42DA-8554-BC56B1B6729F}" sibTransId="{DEDC1DC0-E376-4FEE-B2B5-9B598CC0E810}"/>
    <dgm:cxn modelId="{FEE7DB74-85A5-4321-8530-0CB5B894C9BC}" type="presParOf" srcId="{FF06108C-31BA-406F-B61C-778AEAF06FDD}" destId="{087FEAB8-0F0A-448A-92E6-286577BCA88B}" srcOrd="0" destOrd="0" presId="urn:microsoft.com/office/officeart/2005/8/layout/hProcess6"/>
    <dgm:cxn modelId="{DA44A032-C05F-49BF-ACB6-D2525374B992}" type="presParOf" srcId="{087FEAB8-0F0A-448A-92E6-286577BCA88B}" destId="{96E8E1B2-A492-4882-8E91-87619D6DB3D3}" srcOrd="0" destOrd="0" presId="urn:microsoft.com/office/officeart/2005/8/layout/hProcess6"/>
    <dgm:cxn modelId="{563A39F7-7B50-4DC0-A607-402C74BF37BD}" type="presParOf" srcId="{087FEAB8-0F0A-448A-92E6-286577BCA88B}" destId="{A79C9C03-27BA-409A-964E-404EAFD1AD88}" srcOrd="1" destOrd="0" presId="urn:microsoft.com/office/officeart/2005/8/layout/hProcess6"/>
    <dgm:cxn modelId="{C14B8802-B84A-46A7-882F-01E6E127DC6A}" type="presParOf" srcId="{087FEAB8-0F0A-448A-92E6-286577BCA88B}" destId="{26CEA035-BC4D-445F-BE20-8FE8D52FE083}" srcOrd="2" destOrd="0" presId="urn:microsoft.com/office/officeart/2005/8/layout/hProcess6"/>
    <dgm:cxn modelId="{BF67D217-DEC9-4D0B-B0F1-BE5C154EA772}" type="presParOf" srcId="{087FEAB8-0F0A-448A-92E6-286577BCA88B}" destId="{BE6D2B0D-B3BB-4BC6-B8DB-A0EAE3DC3D3B}" srcOrd="3" destOrd="0" presId="urn:microsoft.com/office/officeart/2005/8/layout/hProcess6"/>
    <dgm:cxn modelId="{80F1EFC8-1F4C-4588-987E-034E4F9C5764}" type="presParOf" srcId="{FF06108C-31BA-406F-B61C-778AEAF06FDD}" destId="{5E1A8CE4-132E-42A3-9B0E-5C0206A0CD67}" srcOrd="1" destOrd="0" presId="urn:microsoft.com/office/officeart/2005/8/layout/hProcess6"/>
    <dgm:cxn modelId="{C48DE580-6AA4-43A0-A944-CC6D08F9FA60}" type="presParOf" srcId="{FF06108C-31BA-406F-B61C-778AEAF06FDD}" destId="{8B0566FB-A836-4BAC-AFB2-BA097F7EC7E0}" srcOrd="2" destOrd="0" presId="urn:microsoft.com/office/officeart/2005/8/layout/hProcess6"/>
    <dgm:cxn modelId="{7A867B16-2E82-4077-B883-A98B1FB4EA0C}" type="presParOf" srcId="{8B0566FB-A836-4BAC-AFB2-BA097F7EC7E0}" destId="{0A51479B-4DC9-49B0-A6B9-AE3427E4B78A}" srcOrd="0" destOrd="0" presId="urn:microsoft.com/office/officeart/2005/8/layout/hProcess6"/>
    <dgm:cxn modelId="{92DFBDD5-3395-40E2-B9F7-0C3E7F6EFECD}" type="presParOf" srcId="{8B0566FB-A836-4BAC-AFB2-BA097F7EC7E0}" destId="{836D2732-4FEF-49C8-89B2-1B651B9EF6F5}" srcOrd="1" destOrd="0" presId="urn:microsoft.com/office/officeart/2005/8/layout/hProcess6"/>
    <dgm:cxn modelId="{A5F85129-40A5-436F-8872-C89C32E28EE3}" type="presParOf" srcId="{8B0566FB-A836-4BAC-AFB2-BA097F7EC7E0}" destId="{CEA822A4-9DFA-4B69-8900-8DA1C1E2F797}" srcOrd="2" destOrd="0" presId="urn:microsoft.com/office/officeart/2005/8/layout/hProcess6"/>
    <dgm:cxn modelId="{689BB18B-DBAA-4836-ABDD-0AB20A2EE3DE}" type="presParOf" srcId="{8B0566FB-A836-4BAC-AFB2-BA097F7EC7E0}" destId="{AF1AE6C3-89F4-4FA6-AD8A-102663F8A0D2}" srcOrd="3" destOrd="0" presId="urn:microsoft.com/office/officeart/2005/8/layout/hProcess6"/>
    <dgm:cxn modelId="{15ADD5F1-7A4E-4877-AF96-A58FD9EF0C5F}" type="presParOf" srcId="{FF06108C-31BA-406F-B61C-778AEAF06FDD}" destId="{7E9334C7-45D2-4A4B-A026-DC043308D22E}" srcOrd="3" destOrd="0" presId="urn:microsoft.com/office/officeart/2005/8/layout/hProcess6"/>
    <dgm:cxn modelId="{070D00F3-A0DB-45A8-BE1B-D7505F57CFC8}" type="presParOf" srcId="{FF06108C-31BA-406F-B61C-778AEAF06FDD}" destId="{758CBB8C-1E0F-4225-B2D5-B89E903B6329}" srcOrd="4" destOrd="0" presId="urn:microsoft.com/office/officeart/2005/8/layout/hProcess6"/>
    <dgm:cxn modelId="{2BD06155-2E92-4C37-8EBF-1CC19EAE31F4}" type="presParOf" srcId="{758CBB8C-1E0F-4225-B2D5-B89E903B6329}" destId="{14182877-2989-4704-95A0-9E36659F3509}" srcOrd="0" destOrd="0" presId="urn:microsoft.com/office/officeart/2005/8/layout/hProcess6"/>
    <dgm:cxn modelId="{F5C8564B-90CE-434E-B2F7-4A6FECD2E705}" type="presParOf" srcId="{758CBB8C-1E0F-4225-B2D5-B89E903B6329}" destId="{93E0861F-A2EC-4A2A-9322-ACEE780475AB}" srcOrd="1" destOrd="0" presId="urn:microsoft.com/office/officeart/2005/8/layout/hProcess6"/>
    <dgm:cxn modelId="{82A70EEC-3CC2-4745-B65C-924D7FA74E5D}" type="presParOf" srcId="{758CBB8C-1E0F-4225-B2D5-B89E903B6329}" destId="{A8E7BC98-DE08-4E3B-A9C3-E05C13287A62}" srcOrd="2" destOrd="0" presId="urn:microsoft.com/office/officeart/2005/8/layout/hProcess6"/>
    <dgm:cxn modelId="{24DE1146-E23E-4CA2-8577-433A12AD00A4}" type="presParOf" srcId="{758CBB8C-1E0F-4225-B2D5-B89E903B6329}" destId="{59EBC8CE-7CEF-45DA-8781-1D2A8A00535D}"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C9C03-27BA-409A-964E-404EAFD1AD88}">
      <dsp:nvSpPr>
        <dsp:cNvPr id="0" name=""/>
        <dsp:cNvSpPr/>
      </dsp:nvSpPr>
      <dsp:spPr>
        <a:xfrm>
          <a:off x="134809" y="2595700"/>
          <a:ext cx="1100391" cy="1326637"/>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lvl="0" algn="l" defTabSz="400050">
            <a:lnSpc>
              <a:spcPct val="90000"/>
            </a:lnSpc>
            <a:spcBef>
              <a:spcPct val="0"/>
            </a:spcBef>
            <a:spcAft>
              <a:spcPct val="35000"/>
            </a:spcAft>
          </a:pPr>
          <a:r>
            <a:rPr lang="en-GB" sz="900" kern="1200" dirty="0" smtClean="0"/>
            <a:t>Weighting to grid points</a:t>
          </a:r>
          <a:endParaRPr lang="en-GB" sz="900" kern="1200" dirty="0"/>
        </a:p>
      </dsp:txBody>
      <dsp:txXfrm>
        <a:off x="409907" y="2794696"/>
        <a:ext cx="536440" cy="928645"/>
      </dsp:txXfrm>
    </dsp:sp>
    <dsp:sp modelId="{BE6D2B0D-B3BB-4BC6-B8DB-A0EAE3DC3D3B}">
      <dsp:nvSpPr>
        <dsp:cNvPr id="0" name=""/>
        <dsp:cNvSpPr/>
      </dsp:nvSpPr>
      <dsp:spPr>
        <a:xfrm>
          <a:off x="993739" y="2637618"/>
          <a:ext cx="1122871" cy="11228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smtClean="0"/>
            <a:t>Electron density</a:t>
          </a:r>
          <a:endParaRPr lang="en-GB" sz="1100" kern="1200" dirty="0"/>
        </a:p>
      </dsp:txBody>
      <dsp:txXfrm>
        <a:off x="1158180" y="2802059"/>
        <a:ext cx="793989" cy="793989"/>
      </dsp:txXfrm>
    </dsp:sp>
    <dsp:sp modelId="{836D2732-4FEF-49C8-89B2-1B651B9EF6F5}">
      <dsp:nvSpPr>
        <dsp:cNvPr id="0" name=""/>
        <dsp:cNvSpPr/>
      </dsp:nvSpPr>
      <dsp:spPr>
        <a:xfrm>
          <a:off x="2152767" y="2591175"/>
          <a:ext cx="1182451" cy="1319747"/>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lvl="0" algn="ctr" defTabSz="400050">
            <a:lnSpc>
              <a:spcPct val="90000"/>
            </a:lnSpc>
            <a:spcBef>
              <a:spcPct val="0"/>
            </a:spcBef>
            <a:spcAft>
              <a:spcPct val="35000"/>
            </a:spcAft>
          </a:pPr>
          <a:r>
            <a:rPr lang="en-GB" sz="900" kern="1200" dirty="0" smtClean="0"/>
            <a:t>Poisson’s Equation</a:t>
          </a:r>
          <a:endParaRPr lang="en-GB" sz="900" kern="1200" dirty="0"/>
        </a:p>
      </dsp:txBody>
      <dsp:txXfrm>
        <a:off x="2448379" y="2789137"/>
        <a:ext cx="576445" cy="923823"/>
      </dsp:txXfrm>
    </dsp:sp>
    <dsp:sp modelId="{AF1AE6C3-89F4-4FA6-AD8A-102663F8A0D2}">
      <dsp:nvSpPr>
        <dsp:cNvPr id="0" name=""/>
        <dsp:cNvSpPr/>
      </dsp:nvSpPr>
      <dsp:spPr>
        <a:xfrm>
          <a:off x="2982928" y="2666813"/>
          <a:ext cx="1122871" cy="112287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smtClean="0"/>
            <a:t>Electric field and potential and acceleration</a:t>
          </a:r>
          <a:endParaRPr lang="en-GB" sz="1100" kern="1200" dirty="0"/>
        </a:p>
      </dsp:txBody>
      <dsp:txXfrm>
        <a:off x="3147369" y="2831254"/>
        <a:ext cx="793989" cy="793989"/>
      </dsp:txXfrm>
    </dsp:sp>
    <dsp:sp modelId="{93E0861F-A2EC-4A2A-9322-ACEE780475AB}">
      <dsp:nvSpPr>
        <dsp:cNvPr id="0" name=""/>
        <dsp:cNvSpPr/>
      </dsp:nvSpPr>
      <dsp:spPr>
        <a:xfrm>
          <a:off x="4183817" y="2506616"/>
          <a:ext cx="1382277" cy="1550034"/>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11430" bIns="5715" numCol="1" spcCol="1270" anchor="ctr" anchorCtr="0">
          <a:noAutofit/>
        </a:bodyPr>
        <a:lstStyle/>
        <a:p>
          <a:pPr lvl="0" algn="ctr" defTabSz="400050">
            <a:lnSpc>
              <a:spcPct val="90000"/>
            </a:lnSpc>
            <a:spcBef>
              <a:spcPct val="0"/>
            </a:spcBef>
            <a:spcAft>
              <a:spcPct val="35000"/>
            </a:spcAft>
          </a:pPr>
          <a:r>
            <a:rPr lang="en-GB" sz="900" kern="1200" dirty="0" smtClean="0"/>
            <a:t>Leap frog integration</a:t>
          </a:r>
          <a:endParaRPr lang="en-GB" sz="900" kern="1200" dirty="0"/>
        </a:p>
      </dsp:txBody>
      <dsp:txXfrm>
        <a:off x="4529386" y="2739121"/>
        <a:ext cx="673860" cy="1085024"/>
      </dsp:txXfrm>
    </dsp:sp>
    <dsp:sp modelId="{59EBC8CE-7CEF-45DA-8781-1D2A8A00535D}">
      <dsp:nvSpPr>
        <dsp:cNvPr id="0" name=""/>
        <dsp:cNvSpPr/>
      </dsp:nvSpPr>
      <dsp:spPr>
        <a:xfrm>
          <a:off x="5148824" y="2720194"/>
          <a:ext cx="1122871" cy="1122871"/>
        </a:xfrm>
        <a:prstGeom prst="ellips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GB" sz="1100" kern="1200" dirty="0" smtClean="0"/>
            <a:t>Position and velocity</a:t>
          </a:r>
          <a:endParaRPr lang="en-GB" sz="1100" kern="1200" dirty="0"/>
        </a:p>
      </dsp:txBody>
      <dsp:txXfrm>
        <a:off x="5313265" y="2884635"/>
        <a:ext cx="793989" cy="7939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A9DDEDC-60BA-4320-8D99-96FD794EEDFF}" type="datetimeFigureOut">
              <a:rPr lang="en-GB" smtClean="0"/>
              <a:t>27/01/2021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DFD8B1-4E03-48A5-8265-C46C030302FD}" type="slidenum">
              <a:rPr lang="en-GB" smtClean="0"/>
              <a:t>‹#›</a:t>
            </a:fld>
            <a:endParaRPr lang="en-GB"/>
          </a:p>
        </p:txBody>
      </p:sp>
    </p:spTree>
    <p:extLst>
      <p:ext uri="{BB962C8B-B14F-4D97-AF65-F5344CB8AC3E}">
        <p14:creationId xmlns:p14="http://schemas.microsoft.com/office/powerpoint/2010/main" val="292391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A9DDEDC-60BA-4320-8D99-96FD794EEDFF}" type="datetimeFigureOut">
              <a:rPr lang="en-GB" smtClean="0"/>
              <a:t>27/01/2021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DFD8B1-4E03-48A5-8265-C46C030302FD}" type="slidenum">
              <a:rPr lang="en-GB" smtClean="0"/>
              <a:t>‹#›</a:t>
            </a:fld>
            <a:endParaRPr lang="en-GB"/>
          </a:p>
        </p:txBody>
      </p:sp>
    </p:spTree>
    <p:extLst>
      <p:ext uri="{BB962C8B-B14F-4D97-AF65-F5344CB8AC3E}">
        <p14:creationId xmlns:p14="http://schemas.microsoft.com/office/powerpoint/2010/main" val="629626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A9DDEDC-60BA-4320-8D99-96FD794EEDFF}" type="datetimeFigureOut">
              <a:rPr lang="en-GB" smtClean="0"/>
              <a:t>27/01/2021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DFD8B1-4E03-48A5-8265-C46C030302FD}" type="slidenum">
              <a:rPr lang="en-GB" smtClean="0"/>
              <a:t>‹#›</a:t>
            </a:fld>
            <a:endParaRPr lang="en-GB"/>
          </a:p>
        </p:txBody>
      </p:sp>
    </p:spTree>
    <p:extLst>
      <p:ext uri="{BB962C8B-B14F-4D97-AF65-F5344CB8AC3E}">
        <p14:creationId xmlns:p14="http://schemas.microsoft.com/office/powerpoint/2010/main" val="309287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A9DDEDC-60BA-4320-8D99-96FD794EEDFF}" type="datetimeFigureOut">
              <a:rPr lang="en-GB" smtClean="0"/>
              <a:t>27/01/2021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DFD8B1-4E03-48A5-8265-C46C030302FD}" type="slidenum">
              <a:rPr lang="en-GB" smtClean="0"/>
              <a:t>‹#›</a:t>
            </a:fld>
            <a:endParaRPr lang="en-GB"/>
          </a:p>
        </p:txBody>
      </p:sp>
    </p:spTree>
    <p:extLst>
      <p:ext uri="{BB962C8B-B14F-4D97-AF65-F5344CB8AC3E}">
        <p14:creationId xmlns:p14="http://schemas.microsoft.com/office/powerpoint/2010/main" val="2080801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A9DDEDC-60BA-4320-8D99-96FD794EEDFF}" type="datetimeFigureOut">
              <a:rPr lang="en-GB" smtClean="0"/>
              <a:t>27/01/2021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ADFD8B1-4E03-48A5-8265-C46C030302FD}" type="slidenum">
              <a:rPr lang="en-GB" smtClean="0"/>
              <a:t>‹#›</a:t>
            </a:fld>
            <a:endParaRPr lang="en-GB"/>
          </a:p>
        </p:txBody>
      </p:sp>
    </p:spTree>
    <p:extLst>
      <p:ext uri="{BB962C8B-B14F-4D97-AF65-F5344CB8AC3E}">
        <p14:creationId xmlns:p14="http://schemas.microsoft.com/office/powerpoint/2010/main" val="2862813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A9DDEDC-60BA-4320-8D99-96FD794EEDFF}" type="datetimeFigureOut">
              <a:rPr lang="en-GB" smtClean="0"/>
              <a:t>27/01/2021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DFD8B1-4E03-48A5-8265-C46C030302FD}" type="slidenum">
              <a:rPr lang="en-GB" smtClean="0"/>
              <a:t>‹#›</a:t>
            </a:fld>
            <a:endParaRPr lang="en-GB"/>
          </a:p>
        </p:txBody>
      </p:sp>
    </p:spTree>
    <p:extLst>
      <p:ext uri="{BB962C8B-B14F-4D97-AF65-F5344CB8AC3E}">
        <p14:creationId xmlns:p14="http://schemas.microsoft.com/office/powerpoint/2010/main" val="2580995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A9DDEDC-60BA-4320-8D99-96FD794EEDFF}" type="datetimeFigureOut">
              <a:rPr lang="en-GB" smtClean="0"/>
              <a:t>27/01/2021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ADFD8B1-4E03-48A5-8265-C46C030302FD}" type="slidenum">
              <a:rPr lang="en-GB" smtClean="0"/>
              <a:t>‹#›</a:t>
            </a:fld>
            <a:endParaRPr lang="en-GB"/>
          </a:p>
        </p:txBody>
      </p:sp>
    </p:spTree>
    <p:extLst>
      <p:ext uri="{BB962C8B-B14F-4D97-AF65-F5344CB8AC3E}">
        <p14:creationId xmlns:p14="http://schemas.microsoft.com/office/powerpoint/2010/main" val="675427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A9DDEDC-60BA-4320-8D99-96FD794EEDFF}" type="datetimeFigureOut">
              <a:rPr lang="en-GB" smtClean="0"/>
              <a:t>27/01/2021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ADFD8B1-4E03-48A5-8265-C46C030302FD}" type="slidenum">
              <a:rPr lang="en-GB" smtClean="0"/>
              <a:t>‹#›</a:t>
            </a:fld>
            <a:endParaRPr lang="en-GB"/>
          </a:p>
        </p:txBody>
      </p:sp>
    </p:spTree>
    <p:extLst>
      <p:ext uri="{BB962C8B-B14F-4D97-AF65-F5344CB8AC3E}">
        <p14:creationId xmlns:p14="http://schemas.microsoft.com/office/powerpoint/2010/main" val="397103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9DDEDC-60BA-4320-8D99-96FD794EEDFF}" type="datetimeFigureOut">
              <a:rPr lang="en-GB" smtClean="0"/>
              <a:t>27/01/2021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ADFD8B1-4E03-48A5-8265-C46C030302FD}" type="slidenum">
              <a:rPr lang="en-GB" smtClean="0"/>
              <a:t>‹#›</a:t>
            </a:fld>
            <a:endParaRPr lang="en-GB"/>
          </a:p>
        </p:txBody>
      </p:sp>
    </p:spTree>
    <p:extLst>
      <p:ext uri="{BB962C8B-B14F-4D97-AF65-F5344CB8AC3E}">
        <p14:creationId xmlns:p14="http://schemas.microsoft.com/office/powerpoint/2010/main" val="909600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9DDEDC-60BA-4320-8D99-96FD794EEDFF}" type="datetimeFigureOut">
              <a:rPr lang="en-GB" smtClean="0"/>
              <a:t>27/01/2021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DFD8B1-4E03-48A5-8265-C46C030302FD}" type="slidenum">
              <a:rPr lang="en-GB" smtClean="0"/>
              <a:t>‹#›</a:t>
            </a:fld>
            <a:endParaRPr lang="en-GB"/>
          </a:p>
        </p:txBody>
      </p:sp>
    </p:spTree>
    <p:extLst>
      <p:ext uri="{BB962C8B-B14F-4D97-AF65-F5344CB8AC3E}">
        <p14:creationId xmlns:p14="http://schemas.microsoft.com/office/powerpoint/2010/main" val="1150764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A9DDEDC-60BA-4320-8D99-96FD794EEDFF}" type="datetimeFigureOut">
              <a:rPr lang="en-GB" smtClean="0"/>
              <a:t>27/01/2021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ADFD8B1-4E03-48A5-8265-C46C030302FD}" type="slidenum">
              <a:rPr lang="en-GB" smtClean="0"/>
              <a:t>‹#›</a:t>
            </a:fld>
            <a:endParaRPr lang="en-GB"/>
          </a:p>
        </p:txBody>
      </p:sp>
    </p:spTree>
    <p:extLst>
      <p:ext uri="{BB962C8B-B14F-4D97-AF65-F5344CB8AC3E}">
        <p14:creationId xmlns:p14="http://schemas.microsoft.com/office/powerpoint/2010/main" val="653008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9DDEDC-60BA-4320-8D99-96FD794EEDFF}" type="datetimeFigureOut">
              <a:rPr lang="en-GB" smtClean="0"/>
              <a:t>27/01/2021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DFD8B1-4E03-48A5-8265-C46C030302FD}" type="slidenum">
              <a:rPr lang="en-GB" smtClean="0"/>
              <a:t>‹#›</a:t>
            </a:fld>
            <a:endParaRPr lang="en-GB"/>
          </a:p>
        </p:txBody>
      </p:sp>
    </p:spTree>
    <p:extLst>
      <p:ext uri="{BB962C8B-B14F-4D97-AF65-F5344CB8AC3E}">
        <p14:creationId xmlns:p14="http://schemas.microsoft.com/office/powerpoint/2010/main" val="1534754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kv"/><Relationship Id="rId1" Type="http://schemas.openxmlformats.org/officeDocument/2006/relationships/video" Target="NULL"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kv"/><Relationship Id="rId1" Type="http://schemas.openxmlformats.org/officeDocument/2006/relationships/video" Target="NULL"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kv"/><Relationship Id="rId1" Type="http://schemas.openxmlformats.org/officeDocument/2006/relationships/video" Target="NULL"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53240" y="3499510"/>
            <a:ext cx="8485517" cy="473464"/>
          </a:xfrm>
        </p:spPr>
        <p:txBody>
          <a:bodyPr>
            <a:normAutofit fontScale="90000"/>
          </a:bodyPr>
          <a:lstStyle/>
          <a:p>
            <a:r>
              <a:rPr lang="en-US" sz="4000" dirty="0" smtClean="0"/>
              <a:t>Seminar – I (January 29, 2021)</a:t>
            </a:r>
            <a:endParaRPr lang="en-GB" sz="4000" dirty="0"/>
          </a:p>
        </p:txBody>
      </p:sp>
      <p:sp>
        <p:nvSpPr>
          <p:cNvPr id="3" name="Subtitle 2"/>
          <p:cNvSpPr>
            <a:spLocks noGrp="1"/>
          </p:cNvSpPr>
          <p:nvPr>
            <p:ph type="subTitle" idx="1"/>
          </p:nvPr>
        </p:nvSpPr>
        <p:spPr>
          <a:xfrm>
            <a:off x="1429108" y="3972974"/>
            <a:ext cx="9144000" cy="1655762"/>
          </a:xfrm>
        </p:spPr>
        <p:txBody>
          <a:bodyPr/>
          <a:lstStyle/>
          <a:p>
            <a:r>
              <a:rPr lang="en-US" dirty="0" smtClean="0"/>
              <a:t>By Eric Fernando|B9TB1707</a:t>
            </a:r>
            <a:endParaRPr lang="en-GB" dirty="0" smtClean="0"/>
          </a:p>
          <a:p>
            <a:r>
              <a:rPr lang="en-GB" dirty="0" smtClean="0"/>
              <a:t>Ohnishi</a:t>
            </a:r>
            <a:r>
              <a:rPr lang="en-US" dirty="0" smtClean="0"/>
              <a:t>|</a:t>
            </a:r>
            <a:r>
              <a:rPr lang="en-GB" dirty="0" smtClean="0"/>
              <a:t>Takahashi Laboratory </a:t>
            </a:r>
            <a:endParaRPr lang="en-GB" dirty="0"/>
          </a:p>
        </p:txBody>
      </p:sp>
      <p:sp>
        <p:nvSpPr>
          <p:cNvPr id="4" name="TextBox 3"/>
          <p:cNvSpPr txBox="1"/>
          <p:nvPr/>
        </p:nvSpPr>
        <p:spPr>
          <a:xfrm>
            <a:off x="2255543" y="2393390"/>
            <a:ext cx="7893698" cy="954107"/>
          </a:xfrm>
          <a:prstGeom prst="rect">
            <a:avLst/>
          </a:prstGeom>
          <a:noFill/>
        </p:spPr>
        <p:txBody>
          <a:bodyPr wrap="square" rtlCol="0">
            <a:spAutoFit/>
          </a:bodyPr>
          <a:lstStyle/>
          <a:p>
            <a:pPr algn="ctr"/>
            <a:r>
              <a:rPr lang="en-GB" sz="2800" dirty="0" smtClean="0"/>
              <a:t>Investigating plasma instabilities using computer simulation.</a:t>
            </a:r>
            <a:endParaRPr lang="en-GB" sz="2800" dirty="0"/>
          </a:p>
        </p:txBody>
      </p:sp>
    </p:spTree>
    <p:extLst>
      <p:ext uri="{BB962C8B-B14F-4D97-AF65-F5344CB8AC3E}">
        <p14:creationId xmlns:p14="http://schemas.microsoft.com/office/powerpoint/2010/main" val="849497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Leap Frog Integration</a:t>
            </a:r>
            <a:endParaRPr lang="en-GB" dirty="0"/>
          </a:p>
        </p:txBody>
      </p:sp>
      <p:sp>
        <p:nvSpPr>
          <p:cNvPr id="3" name="Content Placeholder 2"/>
          <p:cNvSpPr>
            <a:spLocks noGrp="1"/>
          </p:cNvSpPr>
          <p:nvPr>
            <p:ph idx="1"/>
          </p:nvPr>
        </p:nvSpPr>
        <p:spPr/>
        <p:txBody>
          <a:bodyPr>
            <a:normAutofit/>
          </a:bodyPr>
          <a:lstStyle/>
          <a:p>
            <a:r>
              <a:rPr lang="en-US" sz="1800" dirty="0"/>
              <a:t>leapfrog integration is a method for numerically integrating differential equations of the form </a:t>
            </a:r>
            <a:r>
              <a:rPr lang="en-US" sz="1800" dirty="0" smtClean="0"/>
              <a:t>:</a:t>
            </a:r>
          </a:p>
          <a:p>
            <a:endParaRPr lang="en-US" sz="2400" dirty="0" smtClean="0"/>
          </a:p>
        </p:txBody>
      </p:sp>
      <p:pic>
        <p:nvPicPr>
          <p:cNvPr id="4" name="Picture 3"/>
          <p:cNvPicPr>
            <a:picLocks noChangeAspect="1"/>
          </p:cNvPicPr>
          <p:nvPr/>
        </p:nvPicPr>
        <p:blipFill>
          <a:blip r:embed="rId2"/>
          <a:stretch>
            <a:fillRect/>
          </a:stretch>
        </p:blipFill>
        <p:spPr>
          <a:xfrm>
            <a:off x="1059855" y="2184380"/>
            <a:ext cx="2861570" cy="60825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294" t="26417" r="4233" b="2893"/>
          <a:stretch/>
        </p:blipFill>
        <p:spPr>
          <a:xfrm>
            <a:off x="6935638" y="2119785"/>
            <a:ext cx="3864635" cy="1690778"/>
          </a:xfrm>
          <a:prstGeom prst="rect">
            <a:avLst/>
          </a:prstGeom>
        </p:spPr>
      </p:pic>
      <p:sp>
        <p:nvSpPr>
          <p:cNvPr id="7" name="TextBox 6"/>
          <p:cNvSpPr txBox="1"/>
          <p:nvPr/>
        </p:nvSpPr>
        <p:spPr>
          <a:xfrm>
            <a:off x="987461" y="2811796"/>
            <a:ext cx="5013649" cy="646331"/>
          </a:xfrm>
          <a:prstGeom prst="rect">
            <a:avLst/>
          </a:prstGeom>
          <a:noFill/>
        </p:spPr>
        <p:txBody>
          <a:bodyPr wrap="square" rtlCol="0">
            <a:spAutoFit/>
          </a:bodyPr>
          <a:lstStyle/>
          <a:p>
            <a:r>
              <a:rPr lang="en-US" dirty="0"/>
              <a:t>In leapfrog integration, the equations for updating position and velocity are </a:t>
            </a:r>
            <a:endParaRPr lang="en-GB" dirty="0"/>
          </a:p>
        </p:txBody>
      </p:sp>
      <p:pic>
        <p:nvPicPr>
          <p:cNvPr id="8" name="Picture 7"/>
          <p:cNvPicPr>
            <a:picLocks noChangeAspect="1"/>
          </p:cNvPicPr>
          <p:nvPr/>
        </p:nvPicPr>
        <p:blipFill rotWithShape="1">
          <a:blip r:embed="rId4"/>
          <a:srcRect t="2298" b="1"/>
          <a:stretch/>
        </p:blipFill>
        <p:spPr>
          <a:xfrm>
            <a:off x="747347" y="3433089"/>
            <a:ext cx="3664014" cy="1923916"/>
          </a:xfrm>
          <a:prstGeom prst="rect">
            <a:avLst/>
          </a:prstGeom>
        </p:spPr>
      </p:pic>
      <p:sp>
        <p:nvSpPr>
          <p:cNvPr id="10" name="TextBox 9"/>
          <p:cNvSpPr txBox="1"/>
          <p:nvPr/>
        </p:nvSpPr>
        <p:spPr>
          <a:xfrm>
            <a:off x="4502214" y="3940382"/>
            <a:ext cx="3984171" cy="2031325"/>
          </a:xfrm>
          <a:prstGeom prst="rect">
            <a:avLst/>
          </a:prstGeom>
          <a:noFill/>
        </p:spPr>
        <p:txBody>
          <a:bodyPr wrap="square" rtlCol="0">
            <a:spAutoFit/>
          </a:bodyPr>
          <a:lstStyle/>
          <a:p>
            <a:r>
              <a:rPr lang="en-US" dirty="0"/>
              <a:t>where </a:t>
            </a:r>
            <a:r>
              <a:rPr lang="en-US" dirty="0" smtClean="0"/>
              <a:t>x</a:t>
            </a:r>
            <a:r>
              <a:rPr lang="en-US" baseline="-25000" dirty="0" smtClean="0"/>
              <a:t>i</a:t>
            </a:r>
            <a:r>
              <a:rPr lang="en-US" dirty="0" smtClean="0"/>
              <a:t> </a:t>
            </a:r>
            <a:r>
              <a:rPr lang="en-US" dirty="0"/>
              <a:t>is position at step </a:t>
            </a:r>
            <a:r>
              <a:rPr lang="en-US" dirty="0" err="1"/>
              <a:t>i</a:t>
            </a:r>
            <a:r>
              <a:rPr lang="en-US" dirty="0"/>
              <a:t>, </a:t>
            </a:r>
            <a:r>
              <a:rPr lang="en-US" dirty="0" smtClean="0"/>
              <a:t>v</a:t>
            </a:r>
            <a:r>
              <a:rPr lang="en-US" baseline="-25000" dirty="0" smtClean="0"/>
              <a:t>i</a:t>
            </a:r>
            <a:r>
              <a:rPr lang="en-US" dirty="0" smtClean="0"/>
              <a:t>+ </a:t>
            </a:r>
            <a:r>
              <a:rPr lang="en-US" dirty="0"/>
              <a:t>1/2 is the velocity, or first derivative of x, at step </a:t>
            </a:r>
            <a:r>
              <a:rPr lang="en-US" dirty="0" err="1"/>
              <a:t>i</a:t>
            </a:r>
            <a:r>
              <a:rPr lang="en-US" dirty="0"/>
              <a:t> + </a:t>
            </a:r>
            <a:r>
              <a:rPr lang="en-US" dirty="0" smtClean="0"/>
              <a:t>1/2    , </a:t>
            </a:r>
            <a:r>
              <a:rPr lang="en-US" dirty="0" err="1" smtClean="0"/>
              <a:t>a</a:t>
            </a:r>
            <a:r>
              <a:rPr lang="en-US" baseline="-25000" dirty="0" err="1" smtClean="0"/>
              <a:t>i</a:t>
            </a:r>
            <a:r>
              <a:rPr lang="en-US" dirty="0" smtClean="0"/>
              <a:t> = </a:t>
            </a:r>
            <a:r>
              <a:rPr lang="en-US" dirty="0"/>
              <a:t>A ( </a:t>
            </a:r>
            <a:r>
              <a:rPr lang="en-US" dirty="0" smtClean="0"/>
              <a:t>x</a:t>
            </a:r>
            <a:r>
              <a:rPr lang="en-US" baseline="-25000" dirty="0" smtClean="0"/>
              <a:t>i</a:t>
            </a:r>
            <a:r>
              <a:rPr lang="en-US" dirty="0" smtClean="0"/>
              <a:t> ) </a:t>
            </a:r>
            <a:r>
              <a:rPr lang="en-US" dirty="0"/>
              <a:t>is the acceleration, </a:t>
            </a:r>
            <a:r>
              <a:rPr lang="en-US" dirty="0" smtClean="0"/>
              <a:t>that’s is obtained from electric field obtained from previous steps, </a:t>
            </a:r>
            <a:r>
              <a:rPr lang="en-US" dirty="0"/>
              <a:t>and Δ t is the size of each time step.</a:t>
            </a:r>
            <a:endParaRPr lang="en-GB" dirty="0"/>
          </a:p>
        </p:txBody>
      </p:sp>
    </p:spTree>
    <p:extLst>
      <p:ext uri="{BB962C8B-B14F-4D97-AF65-F5344CB8AC3E}">
        <p14:creationId xmlns:p14="http://schemas.microsoft.com/office/powerpoint/2010/main" val="16512764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Stream Instability</a:t>
            </a:r>
            <a:endParaRPr lang="en-GB" dirty="0"/>
          </a:p>
        </p:txBody>
      </p:sp>
      <p:sp>
        <p:nvSpPr>
          <p:cNvPr id="3" name="Content Placeholder 2"/>
          <p:cNvSpPr>
            <a:spLocks noGrp="1"/>
          </p:cNvSpPr>
          <p:nvPr>
            <p:ph idx="1"/>
          </p:nvPr>
        </p:nvSpPr>
        <p:spPr/>
        <p:txBody>
          <a:bodyPr/>
          <a:lstStyle/>
          <a:p>
            <a:r>
              <a:rPr lang="en-US" dirty="0"/>
              <a:t>The stability of a plasma is an important consideration in the study of plasma physics. A </a:t>
            </a:r>
            <a:r>
              <a:rPr lang="en-US" dirty="0" smtClean="0"/>
              <a:t>plasma </a:t>
            </a:r>
            <a:r>
              <a:rPr lang="en-US" dirty="0"/>
              <a:t>instability is a region where turbulence occurs due to changes in the characteristics of a </a:t>
            </a:r>
            <a:r>
              <a:rPr lang="en-US" dirty="0" smtClean="0"/>
              <a:t>plasma. Some of these instabilities may evolve and propagate through the medium in surprising ways. </a:t>
            </a:r>
          </a:p>
          <a:p>
            <a:r>
              <a:rPr lang="en-US" dirty="0"/>
              <a:t>Overcoming this instability is one of the major challenges faced by scientists and </a:t>
            </a:r>
            <a:r>
              <a:rPr lang="en-US" dirty="0" smtClean="0"/>
              <a:t>engineers </a:t>
            </a:r>
            <a:r>
              <a:rPr lang="en-US" dirty="0"/>
              <a:t>working on thermonuclear projects, like </a:t>
            </a:r>
            <a:r>
              <a:rPr lang="en-US" dirty="0" smtClean="0"/>
              <a:t>nuclear fusion using tokomaks.</a:t>
            </a:r>
          </a:p>
          <a:p>
            <a:r>
              <a:rPr lang="en-US" dirty="0" smtClean="0"/>
              <a:t>There are many types of instabilities aside from the two stream instability.</a:t>
            </a:r>
            <a:endParaRPr lang="en-US" dirty="0"/>
          </a:p>
          <a:p>
            <a:endParaRPr lang="en-GB" dirty="0"/>
          </a:p>
        </p:txBody>
      </p:sp>
    </p:spTree>
    <p:extLst>
      <p:ext uri="{BB962C8B-B14F-4D97-AF65-F5344CB8AC3E}">
        <p14:creationId xmlns:p14="http://schemas.microsoft.com/office/powerpoint/2010/main" val="843241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Stream Instability</a:t>
            </a:r>
            <a:endParaRPr lang="en-GB" dirty="0"/>
          </a:p>
        </p:txBody>
      </p:sp>
      <p:sp>
        <p:nvSpPr>
          <p:cNvPr id="3" name="Content Placeholder 2"/>
          <p:cNvSpPr>
            <a:spLocks noGrp="1"/>
          </p:cNvSpPr>
          <p:nvPr>
            <p:ph idx="1"/>
          </p:nvPr>
        </p:nvSpPr>
        <p:spPr/>
        <p:txBody>
          <a:bodyPr>
            <a:normAutofit fontScale="92500" lnSpcReduction="20000"/>
          </a:bodyPr>
          <a:lstStyle/>
          <a:p>
            <a:r>
              <a:rPr lang="en-US" sz="1800" dirty="0" smtClean="0"/>
              <a:t>The two-stream instability is one of the most classical examples of velocity space instability that occurs in plasma physics.</a:t>
            </a:r>
          </a:p>
          <a:p>
            <a:endParaRPr lang="en-US" sz="2000" dirty="0" smtClean="0"/>
          </a:p>
          <a:p>
            <a:endParaRPr lang="en-US" sz="2000" dirty="0"/>
          </a:p>
          <a:p>
            <a:endParaRPr lang="en-US" sz="2000" dirty="0" smtClean="0"/>
          </a:p>
          <a:p>
            <a:endParaRPr lang="en-US" sz="2000" dirty="0"/>
          </a:p>
          <a:p>
            <a:endParaRPr lang="en-US" sz="1800" dirty="0" smtClean="0"/>
          </a:p>
          <a:p>
            <a:endParaRPr lang="en-US" sz="1800" dirty="0"/>
          </a:p>
          <a:p>
            <a:endParaRPr lang="en-US" sz="1800" dirty="0" smtClean="0"/>
          </a:p>
          <a:p>
            <a:endParaRPr lang="en-US" sz="1800" dirty="0" smtClean="0"/>
          </a:p>
          <a:p>
            <a:r>
              <a:rPr lang="en-US" sz="1800" dirty="0" smtClean="0"/>
              <a:t>Image credit Chi-OK Hwang</a:t>
            </a:r>
          </a:p>
          <a:p>
            <a:r>
              <a:rPr lang="en-US" sz="1800" dirty="0" smtClean="0"/>
              <a:t>In this simulation I have made two electron beams with velocities of same magnitude but opposite direction interact which other.</a:t>
            </a:r>
          </a:p>
          <a:p>
            <a:r>
              <a:rPr lang="en-US" sz="1800" dirty="0" smtClean="0"/>
              <a:t>An initial perturbation is required for the instability to form. In my simulation I have used an sinusoidal perturbation through the electron beam</a:t>
            </a:r>
          </a:p>
          <a:p>
            <a:pPr marL="0" indent="0">
              <a:buNone/>
            </a:pPr>
            <a:endParaRPr lang="en-GB" sz="18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6" t="164" r="-126" b="50736"/>
          <a:stretch/>
        </p:blipFill>
        <p:spPr>
          <a:xfrm>
            <a:off x="493143" y="2449245"/>
            <a:ext cx="5828132" cy="2200902"/>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0573"/>
          <a:stretch/>
        </p:blipFill>
        <p:spPr>
          <a:xfrm>
            <a:off x="6321275" y="2449245"/>
            <a:ext cx="5561255" cy="2114129"/>
          </a:xfrm>
          <a:prstGeom prst="rect">
            <a:avLst/>
          </a:prstGeom>
        </p:spPr>
      </p:pic>
    </p:spTree>
    <p:extLst>
      <p:ext uri="{BB962C8B-B14F-4D97-AF65-F5344CB8AC3E}">
        <p14:creationId xmlns:p14="http://schemas.microsoft.com/office/powerpoint/2010/main" val="1619890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t>
            </a:r>
            <a:r>
              <a:rPr lang="en-GB" dirty="0" smtClean="0"/>
              <a:t>esults: Phase space plot</a:t>
            </a:r>
            <a:endParaRPr lang="en-GB" dirty="0"/>
          </a:p>
        </p:txBody>
      </p:sp>
      <p:sp>
        <p:nvSpPr>
          <p:cNvPr id="5" name="TextBox 4"/>
          <p:cNvSpPr txBox="1"/>
          <p:nvPr/>
        </p:nvSpPr>
        <p:spPr>
          <a:xfrm>
            <a:off x="7294353" y="1868338"/>
            <a:ext cx="2165230" cy="2308324"/>
          </a:xfrm>
          <a:prstGeom prst="rect">
            <a:avLst/>
          </a:prstGeom>
          <a:noFill/>
        </p:spPr>
        <p:txBody>
          <a:bodyPr wrap="square" rtlCol="0">
            <a:spAutoFit/>
          </a:bodyPr>
          <a:lstStyle/>
          <a:p>
            <a:r>
              <a:rPr lang="en-GB" dirty="0" smtClean="0"/>
              <a:t>Each electron plotted in the phase space (position vs velocity)</a:t>
            </a:r>
          </a:p>
          <a:p>
            <a:endParaRPr lang="en-GB" dirty="0" smtClean="0"/>
          </a:p>
          <a:p>
            <a:r>
              <a:rPr lang="en-GB" dirty="0" smtClean="0"/>
              <a:t>We can clearly see an instability forming.</a:t>
            </a:r>
            <a:endParaRPr lang="en-GB" dirty="0"/>
          </a:p>
        </p:txBody>
      </p:sp>
      <p:pic>
        <p:nvPicPr>
          <p:cNvPr id="4" name="2021-01-01 21-14-52">
            <a:hlinkClick r:id="" action="ppaction://media"/>
          </p:cNvPr>
          <p:cNvPicPr>
            <a:picLocks noGrp="1" noChangeAspect="1"/>
          </p:cNvPicPr>
          <p:nvPr>
            <p:ph idx="1"/>
            <a:videoFile r:link="rId1"/>
            <p:extLst>
              <p:ext uri="{DAA4B4D4-6D71-4841-9C94-3DE7FCFB9230}">
                <p14:media xmlns:p14="http://schemas.microsoft.com/office/powerpoint/2010/main" r:embed="rId2">
                  <p14:trim st="4434" end="1922"/>
                </p14:media>
              </p:ext>
            </p:extLst>
          </p:nvPr>
        </p:nvPicPr>
        <p:blipFill rotWithShape="1">
          <a:blip r:embed="rId4"/>
          <a:srcRect t="2580" r="37686" b="8011"/>
          <a:stretch>
            <a:fillRect/>
          </a:stretch>
        </p:blipFill>
        <p:spPr>
          <a:xfrm>
            <a:off x="769398" y="1802921"/>
            <a:ext cx="4820519" cy="3890514"/>
          </a:xfrm>
        </p:spPr>
      </p:pic>
    </p:spTree>
    <p:extLst>
      <p:ext uri="{BB962C8B-B14F-4D97-AF65-F5344CB8AC3E}">
        <p14:creationId xmlns:p14="http://schemas.microsoft.com/office/powerpoint/2010/main" val="18936330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a:t>
            </a:r>
            <a:r>
              <a:rPr lang="en-GB" dirty="0" smtClean="0"/>
              <a:t>esults: Kinetic Energy vs. Time</a:t>
            </a:r>
            <a:endParaRPr lang="en-GB" dirty="0"/>
          </a:p>
        </p:txBody>
      </p:sp>
      <p:sp>
        <p:nvSpPr>
          <p:cNvPr id="5" name="TextBox 4"/>
          <p:cNvSpPr txBox="1"/>
          <p:nvPr/>
        </p:nvSpPr>
        <p:spPr>
          <a:xfrm>
            <a:off x="6495691" y="1822330"/>
            <a:ext cx="3329975" cy="2862322"/>
          </a:xfrm>
          <a:prstGeom prst="rect">
            <a:avLst/>
          </a:prstGeom>
          <a:noFill/>
        </p:spPr>
        <p:txBody>
          <a:bodyPr wrap="square" rtlCol="0">
            <a:spAutoFit/>
          </a:bodyPr>
          <a:lstStyle/>
          <a:p>
            <a:r>
              <a:rPr lang="en-GB" dirty="0" smtClean="0"/>
              <a:t>A bar plot of the total kinetic energy of the system plotted with respect to time.</a:t>
            </a:r>
          </a:p>
          <a:p>
            <a:r>
              <a:rPr lang="en-GB" dirty="0" smtClean="0"/>
              <a:t>Along with phase space plot</a:t>
            </a:r>
            <a:r>
              <a:rPr lang="en-GB" dirty="0" smtClean="0"/>
              <a:t>.</a:t>
            </a:r>
          </a:p>
          <a:p>
            <a:endParaRPr lang="en-US" dirty="0"/>
          </a:p>
          <a:p>
            <a:r>
              <a:rPr lang="en-US" dirty="0" smtClean="0"/>
              <a:t>This plot with the oscillating kinetic energy shows us that the law of conservation of energy is not violated; showing that our simulation is correct.</a:t>
            </a:r>
            <a:endParaRPr lang="en-GB" dirty="0"/>
          </a:p>
        </p:txBody>
      </p:sp>
      <p:pic>
        <p:nvPicPr>
          <p:cNvPr id="4" name="2021-01-01 21-02-15">
            <a:hlinkClick r:id="" action="ppaction://media"/>
          </p:cNvPr>
          <p:cNvPicPr>
            <a:picLocks noGrp="1" noChangeAspect="1"/>
          </p:cNvPicPr>
          <p:nvPr>
            <p:ph idx="1"/>
            <a:videoFile r:link="rId1"/>
            <p:extLst>
              <p:ext uri="{DAA4B4D4-6D71-4841-9C94-3DE7FCFB9230}">
                <p14:media xmlns:p14="http://schemas.microsoft.com/office/powerpoint/2010/main" r:embed="rId2">
                  <p14:trim st="5577" end="10814"/>
                </p14:media>
              </p:ext>
            </p:extLst>
          </p:nvPr>
        </p:nvPicPr>
        <p:blipFill rotWithShape="1">
          <a:blip r:embed="rId4"/>
          <a:srcRect t="2055" r="37686" b="8337"/>
          <a:stretch>
            <a:fillRect/>
          </a:stretch>
        </p:blipFill>
        <p:spPr>
          <a:xfrm>
            <a:off x="1062698" y="1690688"/>
            <a:ext cx="4820518" cy="3899141"/>
          </a:xfrm>
        </p:spPr>
      </p:pic>
      <p:sp>
        <p:nvSpPr>
          <p:cNvPr id="7" name="TextBox 6"/>
          <p:cNvSpPr txBox="1"/>
          <p:nvPr/>
        </p:nvSpPr>
        <p:spPr>
          <a:xfrm rot="16200000">
            <a:off x="644212" y="4140680"/>
            <a:ext cx="612475" cy="253916"/>
          </a:xfrm>
          <a:prstGeom prst="rect">
            <a:avLst/>
          </a:prstGeom>
          <a:noFill/>
        </p:spPr>
        <p:txBody>
          <a:bodyPr wrap="square" rtlCol="0">
            <a:spAutoFit/>
          </a:bodyPr>
          <a:lstStyle/>
          <a:p>
            <a:pPr algn="ctr"/>
            <a:r>
              <a:rPr lang="en-US" sz="1050" dirty="0" smtClean="0"/>
              <a:t>K.E(J)</a:t>
            </a:r>
            <a:endParaRPr lang="en-GB" sz="1050" dirty="0"/>
          </a:p>
        </p:txBody>
      </p:sp>
    </p:spTree>
    <p:extLst>
      <p:ext uri="{BB962C8B-B14F-4D97-AF65-F5344CB8AC3E}">
        <p14:creationId xmlns:p14="http://schemas.microsoft.com/office/powerpoint/2010/main" val="29419875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Field distribution</a:t>
            </a:r>
            <a:endParaRPr lang="en-GB" dirty="0"/>
          </a:p>
        </p:txBody>
      </p:sp>
      <p:sp>
        <p:nvSpPr>
          <p:cNvPr id="5" name="TextBox 4"/>
          <p:cNvSpPr txBox="1"/>
          <p:nvPr/>
        </p:nvSpPr>
        <p:spPr>
          <a:xfrm>
            <a:off x="5785339" y="1966740"/>
            <a:ext cx="9118121" cy="1754326"/>
          </a:xfrm>
          <a:prstGeom prst="rect">
            <a:avLst/>
          </a:prstGeom>
          <a:noFill/>
        </p:spPr>
        <p:txBody>
          <a:bodyPr wrap="square" rtlCol="0">
            <a:spAutoFit/>
          </a:bodyPr>
          <a:lstStyle/>
          <a:p>
            <a:r>
              <a:rPr lang="en-US" dirty="0" smtClean="0"/>
              <a:t>Top: Phase space plot</a:t>
            </a:r>
            <a:endParaRPr lang="en-GB" dirty="0" smtClean="0"/>
          </a:p>
          <a:p>
            <a:r>
              <a:rPr lang="en-GB" dirty="0" smtClean="0"/>
              <a:t>Bottom: A plot of the Electric field plotted with respect to position</a:t>
            </a:r>
          </a:p>
          <a:p>
            <a:endParaRPr lang="en-GB" dirty="0" smtClean="0"/>
          </a:p>
          <a:p>
            <a:endParaRPr lang="en-GB" dirty="0"/>
          </a:p>
          <a:p>
            <a:r>
              <a:rPr lang="en-GB" dirty="0" smtClean="0"/>
              <a:t>The </a:t>
            </a:r>
            <a:r>
              <a:rPr lang="en-GB" dirty="0" smtClean="0"/>
              <a:t>Stability of structure of the structures can be explained </a:t>
            </a:r>
          </a:p>
          <a:p>
            <a:r>
              <a:rPr lang="en-GB" dirty="0" smtClean="0"/>
              <a:t>Using the Field plot; the vortices are formed when the field inverts</a:t>
            </a:r>
          </a:p>
        </p:txBody>
      </p:sp>
      <p:pic>
        <p:nvPicPr>
          <p:cNvPr id="4" name="2021-01-01 20-19-01">
            <a:hlinkClick r:id="" action="ppaction://media"/>
          </p:cNvPr>
          <p:cNvPicPr>
            <a:picLocks noGrp="1" noChangeAspect="1"/>
          </p:cNvPicPr>
          <p:nvPr>
            <p:ph idx="1"/>
            <a:videoFile r:link="rId1"/>
            <p:extLst>
              <p:ext uri="{DAA4B4D4-6D71-4841-9C94-3DE7FCFB9230}">
                <p14:media xmlns:p14="http://schemas.microsoft.com/office/powerpoint/2010/main" r:embed="rId2">
                  <p14:trim st="858" end="8090"/>
                </p14:media>
              </p:ext>
            </p:extLst>
          </p:nvPr>
        </p:nvPicPr>
        <p:blipFill rotWithShape="1">
          <a:blip r:embed="rId4"/>
          <a:srcRect t="2296" r="37639" b="8191"/>
          <a:stretch>
            <a:fillRect/>
          </a:stretch>
        </p:blipFill>
        <p:spPr>
          <a:xfrm>
            <a:off x="961171" y="1690688"/>
            <a:ext cx="4824168" cy="3894993"/>
          </a:xfrm>
        </p:spPr>
      </p:pic>
    </p:spTree>
    <p:extLst>
      <p:ext uri="{BB962C8B-B14F-4D97-AF65-F5344CB8AC3E}">
        <p14:creationId xmlns:p14="http://schemas.microsoft.com/office/powerpoint/2010/main" val="15600826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GB" dirty="0"/>
          </a:p>
        </p:txBody>
      </p:sp>
      <p:sp>
        <p:nvSpPr>
          <p:cNvPr id="3" name="Content Placeholder 2"/>
          <p:cNvSpPr>
            <a:spLocks noGrp="1"/>
          </p:cNvSpPr>
          <p:nvPr>
            <p:ph idx="1"/>
          </p:nvPr>
        </p:nvSpPr>
        <p:spPr/>
        <p:txBody>
          <a:bodyPr/>
          <a:lstStyle/>
          <a:p>
            <a:r>
              <a:rPr lang="en-US" dirty="0" smtClean="0"/>
              <a:t>By means of PIC simulation we have observed that two electron beams can interact with each other.</a:t>
            </a:r>
          </a:p>
          <a:p>
            <a:r>
              <a:rPr lang="en-US" dirty="0" smtClean="0"/>
              <a:t>This interaction can be explained through wave particle resonance (Interference of the two electron beams)</a:t>
            </a:r>
          </a:p>
          <a:p>
            <a:r>
              <a:rPr lang="en-US" dirty="0" smtClean="0"/>
              <a:t>This shows that plasma (electron plasma in this case) takes on collective </a:t>
            </a:r>
            <a:r>
              <a:rPr lang="en-US" dirty="0" err="1" smtClean="0"/>
              <a:t>behaviour</a:t>
            </a:r>
            <a:r>
              <a:rPr lang="en-US" dirty="0" smtClean="0"/>
              <a:t> that is counter-intuitive compared to the behavior of individual particles</a:t>
            </a:r>
            <a:endParaRPr lang="en-GB" dirty="0"/>
          </a:p>
        </p:txBody>
      </p:sp>
    </p:spTree>
    <p:extLst>
      <p:ext uri="{BB962C8B-B14F-4D97-AF65-F5344CB8AC3E}">
        <p14:creationId xmlns:p14="http://schemas.microsoft.com/office/powerpoint/2010/main" val="30527039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Appendix</a:t>
            </a:r>
            <a:endParaRPr lang="en-GB" dirty="0"/>
          </a:p>
        </p:txBody>
      </p:sp>
      <p:sp>
        <p:nvSpPr>
          <p:cNvPr id="3" name="Content Placeholder 2"/>
          <p:cNvSpPr>
            <a:spLocks noGrp="1"/>
          </p:cNvSpPr>
          <p:nvPr>
            <p:ph idx="1"/>
          </p:nvPr>
        </p:nvSpPr>
        <p:spPr/>
        <p:txBody>
          <a:bodyPr/>
          <a:lstStyle/>
          <a:p>
            <a:r>
              <a:rPr lang="en-GB" dirty="0" smtClean="0"/>
              <a:t>Other examples of plasma instabilities</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359" y="2387698"/>
            <a:ext cx="4124130" cy="3789265"/>
          </a:xfrm>
          <a:prstGeom prst="rect">
            <a:avLst/>
          </a:prstGeom>
        </p:spPr>
      </p:pic>
    </p:spTree>
    <p:extLst>
      <p:ext uri="{BB962C8B-B14F-4D97-AF65-F5344CB8AC3E}">
        <p14:creationId xmlns:p14="http://schemas.microsoft.com/office/powerpoint/2010/main" val="444262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Appendix</a:t>
            </a:r>
            <a:endParaRPr lang="en-GB" dirty="0"/>
          </a:p>
        </p:txBody>
      </p:sp>
      <p:sp>
        <p:nvSpPr>
          <p:cNvPr id="3" name="Content Placeholder 2"/>
          <p:cNvSpPr>
            <a:spLocks noGrp="1"/>
          </p:cNvSpPr>
          <p:nvPr>
            <p:ph idx="1"/>
          </p:nvPr>
        </p:nvSpPr>
        <p:spPr/>
        <p:txBody>
          <a:bodyPr/>
          <a:lstStyle/>
          <a:p>
            <a:r>
              <a:rPr lang="en-US" dirty="0" smtClean="0"/>
              <a:t>Poisson’s equation in matrix</a:t>
            </a:r>
          </a:p>
          <a:p>
            <a:endParaRPr lang="en-US" dirty="0"/>
          </a:p>
          <a:p>
            <a:endParaRPr lang="en-US" dirty="0" smtClean="0"/>
          </a:p>
          <a:p>
            <a:endParaRPr lang="en-US" dirty="0"/>
          </a:p>
          <a:p>
            <a:endParaRPr lang="en-US" dirty="0" smtClean="0"/>
          </a:p>
          <a:p>
            <a:r>
              <a:rPr lang="en-US" dirty="0" smtClean="0"/>
              <a:t>The electric field from</a:t>
            </a:r>
          </a:p>
          <a:p>
            <a:pPr marL="0" indent="0">
              <a:buNone/>
            </a:pPr>
            <a:r>
              <a:rPr lang="en-US" dirty="0" smtClean="0"/>
              <a:t> potential in </a:t>
            </a:r>
            <a:r>
              <a:rPr lang="en-US" smtClean="0"/>
              <a:t>matrix form</a:t>
            </a:r>
            <a:endParaRPr lang="en-US" dirty="0" smtClean="0"/>
          </a:p>
        </p:txBody>
      </p:sp>
      <p:pic>
        <p:nvPicPr>
          <p:cNvPr id="4" name="Picture 3"/>
          <p:cNvPicPr>
            <a:picLocks noChangeAspect="1"/>
          </p:cNvPicPr>
          <p:nvPr/>
        </p:nvPicPr>
        <p:blipFill>
          <a:blip r:embed="rId2"/>
          <a:stretch>
            <a:fillRect/>
          </a:stretch>
        </p:blipFill>
        <p:spPr>
          <a:xfrm>
            <a:off x="961181" y="2294135"/>
            <a:ext cx="5496692" cy="1848108"/>
          </a:xfrm>
          <a:prstGeom prst="rect">
            <a:avLst/>
          </a:prstGeom>
        </p:spPr>
      </p:pic>
      <p:pic>
        <p:nvPicPr>
          <p:cNvPr id="5" name="Picture 4"/>
          <p:cNvPicPr>
            <a:picLocks noChangeAspect="1"/>
          </p:cNvPicPr>
          <p:nvPr/>
        </p:nvPicPr>
        <p:blipFill>
          <a:blip r:embed="rId3"/>
          <a:stretch>
            <a:fillRect/>
          </a:stretch>
        </p:blipFill>
        <p:spPr>
          <a:xfrm>
            <a:off x="5652315" y="4142243"/>
            <a:ext cx="5115639" cy="1848108"/>
          </a:xfrm>
          <a:prstGeom prst="rect">
            <a:avLst/>
          </a:prstGeom>
        </p:spPr>
      </p:pic>
    </p:spTree>
    <p:extLst>
      <p:ext uri="{BB962C8B-B14F-4D97-AF65-F5344CB8AC3E}">
        <p14:creationId xmlns:p14="http://schemas.microsoft.com/office/powerpoint/2010/main" val="42277442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Appendix</a:t>
            </a:r>
            <a:endParaRPr lang="en-GB" dirty="0"/>
          </a:p>
        </p:txBody>
      </p:sp>
      <p:sp>
        <p:nvSpPr>
          <p:cNvPr id="3" name="Content Placeholder 2"/>
          <p:cNvSpPr>
            <a:spLocks noGrp="1"/>
          </p:cNvSpPr>
          <p:nvPr>
            <p:ph idx="1"/>
          </p:nvPr>
        </p:nvSpPr>
        <p:spPr/>
        <p:txBody>
          <a:bodyPr>
            <a:normAutofit/>
          </a:bodyPr>
          <a:lstStyle/>
          <a:p>
            <a:r>
              <a:rPr lang="en-GB" dirty="0" smtClean="0"/>
              <a:t>The initial conditions used were:</a:t>
            </a:r>
          </a:p>
          <a:p>
            <a:r>
              <a:rPr lang="en-GB" dirty="0" smtClean="0"/>
              <a:t>Number of particles: 40000</a:t>
            </a:r>
          </a:p>
          <a:p>
            <a:r>
              <a:rPr lang="en-GB" dirty="0" smtClean="0"/>
              <a:t>Number of mesh cells: 600</a:t>
            </a:r>
          </a:p>
          <a:p>
            <a:r>
              <a:rPr lang="en-GB" dirty="0" smtClean="0"/>
              <a:t>Box size: 75 m</a:t>
            </a:r>
          </a:p>
          <a:p>
            <a:r>
              <a:rPr lang="en-GB" dirty="0" smtClean="0"/>
              <a:t>Beam velocity: 5 m/s</a:t>
            </a:r>
          </a:p>
          <a:p>
            <a:r>
              <a:rPr lang="en-GB" dirty="0" smtClean="0"/>
              <a:t>Beam width: 1.5m</a:t>
            </a:r>
          </a:p>
          <a:p>
            <a:r>
              <a:rPr lang="en-GB" dirty="0" smtClean="0"/>
              <a:t>Amplitude of perturbation: 10cm</a:t>
            </a:r>
          </a:p>
          <a:p>
            <a:r>
              <a:rPr lang="en-GB" dirty="0" smtClean="0"/>
              <a:t>The simulation was run for 100s with a hundred time steps each of 1s</a:t>
            </a:r>
            <a:endParaRPr lang="en-GB" dirty="0"/>
          </a:p>
        </p:txBody>
      </p:sp>
    </p:spTree>
    <p:extLst>
      <p:ext uri="{BB962C8B-B14F-4D97-AF65-F5344CB8AC3E}">
        <p14:creationId xmlns:p14="http://schemas.microsoft.com/office/powerpoint/2010/main" val="379237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What is Plasma? </a:t>
            </a:r>
            <a:endParaRPr lang="en-GB" dirty="0"/>
          </a:p>
        </p:txBody>
      </p:sp>
      <p:sp>
        <p:nvSpPr>
          <p:cNvPr id="3" name="Content Placeholder 2"/>
          <p:cNvSpPr>
            <a:spLocks noGrp="1"/>
          </p:cNvSpPr>
          <p:nvPr>
            <p:ph idx="1"/>
          </p:nvPr>
        </p:nvSpPr>
        <p:spPr/>
        <p:txBody>
          <a:bodyPr/>
          <a:lstStyle/>
          <a:p>
            <a:pPr algn="just"/>
            <a:r>
              <a:rPr lang="en-US" dirty="0"/>
              <a:t>Plasmas are often described as the fourth state of matter, alongside gases, liquids and </a:t>
            </a:r>
            <a:r>
              <a:rPr lang="en-US" dirty="0" smtClean="0"/>
              <a:t>solids.</a:t>
            </a:r>
          </a:p>
          <a:p>
            <a:pPr algn="just"/>
            <a:r>
              <a:rPr lang="en-US" dirty="0" smtClean="0"/>
              <a:t>The two main properties that defines plasma are:</a:t>
            </a:r>
          </a:p>
          <a:p>
            <a:pPr lvl="1" algn="just"/>
            <a:r>
              <a:rPr lang="en-US" dirty="0" smtClean="0"/>
              <a:t>Quasi-neutrality: Even though plasma consists of individual charged particles, the plasma body as whole is almost neutral (quasi-neutral</a:t>
            </a:r>
            <a:r>
              <a:rPr lang="en-US" dirty="0" smtClean="0"/>
              <a:t>).</a:t>
            </a:r>
            <a:endParaRPr lang="en-US" dirty="0" smtClean="0"/>
          </a:p>
          <a:p>
            <a:pPr lvl="1" algn="just"/>
            <a:r>
              <a:rPr lang="en-US" dirty="0" smtClean="0"/>
              <a:t>Collective behavior: The each particle’s fields affect each and every other particle giving rise to collective particle dynamics that is very different from its constituents. This property of plasma makes it behave in unintuitive ways.</a:t>
            </a:r>
            <a:endParaRPr lang="en-GB" dirty="0"/>
          </a:p>
        </p:txBody>
      </p:sp>
    </p:spTree>
    <p:extLst>
      <p:ext uri="{BB962C8B-B14F-4D97-AF65-F5344CB8AC3E}">
        <p14:creationId xmlns:p14="http://schemas.microsoft.com/office/powerpoint/2010/main" val="6945624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Poisson's Equation: 1D field calculation</a:t>
            </a:r>
            <a:endParaRPr lang="en-GB" dirty="0"/>
          </a:p>
        </p:txBody>
      </p:sp>
      <p:sp>
        <p:nvSpPr>
          <p:cNvPr id="3" name="Content Placeholder 2"/>
          <p:cNvSpPr>
            <a:spLocks noGrp="1"/>
          </p:cNvSpPr>
          <p:nvPr>
            <p:ph idx="1"/>
          </p:nvPr>
        </p:nvSpPr>
        <p:spPr/>
        <p:txBody>
          <a:bodyPr/>
          <a:lstStyle/>
          <a:p>
            <a:r>
              <a:rPr lang="en-GB" dirty="0" smtClean="0"/>
              <a:t>I have used Poisson’s equation to calculate the potential at each grid point from the density binned at each grid point. The following the is the derivation of the differential equation.</a:t>
            </a:r>
            <a:endParaRPr lang="en-GB" dirty="0"/>
          </a:p>
        </p:txBody>
      </p:sp>
      <p:pic>
        <p:nvPicPr>
          <p:cNvPr id="4" name="Picture 3"/>
          <p:cNvPicPr>
            <a:picLocks noChangeAspect="1"/>
          </p:cNvPicPr>
          <p:nvPr/>
        </p:nvPicPr>
        <p:blipFill>
          <a:blip r:embed="rId2"/>
          <a:stretch>
            <a:fillRect/>
          </a:stretch>
        </p:blipFill>
        <p:spPr>
          <a:xfrm>
            <a:off x="1159082" y="3012914"/>
            <a:ext cx="1333686" cy="590632"/>
          </a:xfrm>
          <a:prstGeom prst="rect">
            <a:avLst/>
          </a:prstGeom>
        </p:spPr>
      </p:pic>
      <p:pic>
        <p:nvPicPr>
          <p:cNvPr id="5" name="Picture 4"/>
          <p:cNvPicPr>
            <a:picLocks noChangeAspect="1"/>
          </p:cNvPicPr>
          <p:nvPr/>
        </p:nvPicPr>
        <p:blipFill>
          <a:blip r:embed="rId3"/>
          <a:stretch>
            <a:fillRect/>
          </a:stretch>
        </p:blipFill>
        <p:spPr>
          <a:xfrm>
            <a:off x="2875419" y="3650836"/>
            <a:ext cx="2953162" cy="362001"/>
          </a:xfrm>
          <a:prstGeom prst="rect">
            <a:avLst/>
          </a:prstGeom>
        </p:spPr>
      </p:pic>
      <p:pic>
        <p:nvPicPr>
          <p:cNvPr id="6" name="Picture 5"/>
          <p:cNvPicPr>
            <a:picLocks noChangeAspect="1"/>
          </p:cNvPicPr>
          <p:nvPr/>
        </p:nvPicPr>
        <p:blipFill>
          <a:blip r:embed="rId4"/>
          <a:stretch>
            <a:fillRect/>
          </a:stretch>
        </p:blipFill>
        <p:spPr>
          <a:xfrm>
            <a:off x="1234919" y="3603546"/>
            <a:ext cx="1371791" cy="543001"/>
          </a:xfrm>
          <a:prstGeom prst="rect">
            <a:avLst/>
          </a:prstGeom>
        </p:spPr>
      </p:pic>
      <p:pic>
        <p:nvPicPr>
          <p:cNvPr id="7" name="Picture 6"/>
          <p:cNvPicPr>
            <a:picLocks noChangeAspect="1"/>
          </p:cNvPicPr>
          <p:nvPr/>
        </p:nvPicPr>
        <p:blipFill>
          <a:blip r:embed="rId5"/>
          <a:stretch>
            <a:fillRect/>
          </a:stretch>
        </p:blipFill>
        <p:spPr>
          <a:xfrm>
            <a:off x="1159082" y="4133518"/>
            <a:ext cx="1609950" cy="657317"/>
          </a:xfrm>
          <a:prstGeom prst="rect">
            <a:avLst/>
          </a:prstGeom>
        </p:spPr>
      </p:pic>
      <p:pic>
        <p:nvPicPr>
          <p:cNvPr id="8" name="Picture 7"/>
          <p:cNvPicPr>
            <a:picLocks noChangeAspect="1"/>
          </p:cNvPicPr>
          <p:nvPr/>
        </p:nvPicPr>
        <p:blipFill>
          <a:blip r:embed="rId6"/>
          <a:stretch>
            <a:fillRect/>
          </a:stretch>
        </p:blipFill>
        <p:spPr>
          <a:xfrm>
            <a:off x="2875419" y="4196787"/>
            <a:ext cx="2133898" cy="304843"/>
          </a:xfrm>
          <a:prstGeom prst="rect">
            <a:avLst/>
          </a:prstGeom>
        </p:spPr>
      </p:pic>
      <p:pic>
        <p:nvPicPr>
          <p:cNvPr id="9" name="Picture 8"/>
          <p:cNvPicPr>
            <a:picLocks noChangeAspect="1"/>
          </p:cNvPicPr>
          <p:nvPr/>
        </p:nvPicPr>
        <p:blipFill>
          <a:blip r:embed="rId7"/>
          <a:stretch>
            <a:fillRect/>
          </a:stretch>
        </p:blipFill>
        <p:spPr>
          <a:xfrm>
            <a:off x="5009317" y="4077707"/>
            <a:ext cx="1209844" cy="543001"/>
          </a:xfrm>
          <a:prstGeom prst="rect">
            <a:avLst/>
          </a:prstGeom>
        </p:spPr>
      </p:pic>
      <p:pic>
        <p:nvPicPr>
          <p:cNvPr id="10" name="Picture 9"/>
          <p:cNvPicPr>
            <a:picLocks noChangeAspect="1"/>
          </p:cNvPicPr>
          <p:nvPr/>
        </p:nvPicPr>
        <p:blipFill>
          <a:blip r:embed="rId8"/>
          <a:stretch>
            <a:fillRect/>
          </a:stretch>
        </p:blipFill>
        <p:spPr>
          <a:xfrm>
            <a:off x="1187661" y="4788005"/>
            <a:ext cx="1552792" cy="752580"/>
          </a:xfrm>
          <a:prstGeom prst="rect">
            <a:avLst/>
          </a:prstGeom>
        </p:spPr>
      </p:pic>
    </p:spTree>
    <p:extLst>
      <p:ext uri="{BB962C8B-B14F-4D97-AF65-F5344CB8AC3E}">
        <p14:creationId xmlns:p14="http://schemas.microsoft.com/office/powerpoint/2010/main" val="17744591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Plasma propulsion engine</a:t>
            </a:r>
          </a:p>
        </p:txBody>
      </p:sp>
      <p:sp>
        <p:nvSpPr>
          <p:cNvPr id="3" name="Content Placeholder 2"/>
          <p:cNvSpPr>
            <a:spLocks noGrp="1"/>
          </p:cNvSpPr>
          <p:nvPr>
            <p:ph idx="1"/>
          </p:nvPr>
        </p:nvSpPr>
        <p:spPr>
          <a:xfrm>
            <a:off x="838200" y="1480568"/>
            <a:ext cx="10515600" cy="4351338"/>
          </a:xfrm>
        </p:spPr>
        <p:txBody>
          <a:bodyPr>
            <a:normAutofit/>
          </a:bodyPr>
          <a:lstStyle/>
          <a:p>
            <a:r>
              <a:rPr lang="en-US" sz="1800" dirty="0" smtClean="0"/>
              <a:t>The propulsion engineering lab explores </a:t>
            </a:r>
            <a:r>
              <a:rPr lang="en-US" sz="1800" dirty="0"/>
              <a:t>the properties of high-temperature gases or plasmas are investigated for applications in novel propulsion systems.</a:t>
            </a:r>
            <a:endParaRPr lang="en-US" sz="1800" dirty="0" smtClean="0"/>
          </a:p>
          <a:p>
            <a:r>
              <a:rPr lang="en-US" sz="1800" dirty="0" smtClean="0"/>
              <a:t>A </a:t>
            </a:r>
            <a:r>
              <a:rPr lang="en-US" sz="1800" dirty="0"/>
              <a:t>plasma propulsion engine is a type of electric propulsion that generates thrust from ejecting </a:t>
            </a:r>
            <a:r>
              <a:rPr lang="en-US" sz="1800" dirty="0" smtClean="0"/>
              <a:t>a plasma beam out </a:t>
            </a:r>
            <a:r>
              <a:rPr lang="en-US" sz="1800" dirty="0"/>
              <a:t>the exhaust</a:t>
            </a:r>
            <a:r>
              <a:rPr lang="en-US" sz="1800" dirty="0" smtClean="0"/>
              <a:t>.</a:t>
            </a:r>
          </a:p>
          <a:p>
            <a:r>
              <a:rPr lang="en-US" sz="1800" dirty="0"/>
              <a:t>Plasma engines have a much higher specific impulse (</a:t>
            </a:r>
            <a:r>
              <a:rPr lang="en-US" sz="1800" dirty="0" err="1"/>
              <a:t>I</a:t>
            </a:r>
            <a:r>
              <a:rPr lang="en-US" sz="1800" baseline="-25000" dirty="0" err="1"/>
              <a:t>sp</a:t>
            </a:r>
            <a:r>
              <a:rPr lang="en-US" sz="1800" dirty="0"/>
              <a:t>) value than most other types of rocket technology</a:t>
            </a:r>
            <a:r>
              <a:rPr lang="en-US" sz="1800" dirty="0" smtClean="0"/>
              <a:t>.</a:t>
            </a:r>
          </a:p>
          <a:p>
            <a:r>
              <a:rPr lang="en-US" sz="1800" dirty="0"/>
              <a:t>Ex-astronaut Franklin Chang-Diaz claims </a:t>
            </a:r>
            <a:r>
              <a:rPr lang="en-US" sz="1800" dirty="0" smtClean="0"/>
              <a:t>a plasma </a:t>
            </a:r>
            <a:r>
              <a:rPr lang="en-US" sz="1800" dirty="0"/>
              <a:t>thruster could send a payload to Mars in as little as 39 days, while reaching a maximum velocity of 34 miles per second</a:t>
            </a:r>
            <a:r>
              <a:rPr lang="en-US" sz="1800" dirty="0" smtClean="0"/>
              <a:t>. This makes plasma thrusters an important technology in coming years.</a:t>
            </a:r>
          </a:p>
          <a:p>
            <a:r>
              <a:rPr lang="en-US" sz="1800" dirty="0" smtClean="0"/>
              <a:t>It is therefore vital that we prevent instabilities from occurring when the plasma is being ejected.</a:t>
            </a:r>
            <a:endParaRPr lang="en-GB" sz="1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047" y="4289290"/>
            <a:ext cx="4544397" cy="2272199"/>
          </a:xfrm>
          <a:prstGeom prst="rect">
            <a:avLst/>
          </a:prstGeom>
        </p:spPr>
      </p:pic>
    </p:spTree>
    <p:extLst>
      <p:ext uri="{BB962C8B-B14F-4D97-AF65-F5344CB8AC3E}">
        <p14:creationId xmlns:p14="http://schemas.microsoft.com/office/powerpoint/2010/main" val="42112841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Particle-Particle interaction</a:t>
            </a:r>
            <a:endParaRPr lang="en-GB" dirty="0"/>
          </a:p>
        </p:txBody>
      </p:sp>
      <p:sp>
        <p:nvSpPr>
          <p:cNvPr id="3" name="Content Placeholder 2"/>
          <p:cNvSpPr>
            <a:spLocks noGrp="1"/>
          </p:cNvSpPr>
          <p:nvPr>
            <p:ph idx="1"/>
          </p:nvPr>
        </p:nvSpPr>
        <p:spPr/>
        <p:txBody>
          <a:bodyPr>
            <a:normAutofit/>
          </a:bodyPr>
          <a:lstStyle/>
          <a:p>
            <a:r>
              <a:rPr lang="en-GB" sz="2000" dirty="0" smtClean="0"/>
              <a:t>What happens when two electrons are placed together?</a:t>
            </a:r>
          </a:p>
          <a:p>
            <a:endParaRPr lang="en-GB" sz="2000" dirty="0"/>
          </a:p>
          <a:p>
            <a:endParaRPr lang="en-GB" sz="2000" dirty="0" smtClean="0"/>
          </a:p>
          <a:p>
            <a:pPr marL="0" indent="0">
              <a:buNone/>
            </a:pPr>
            <a:endParaRPr lang="en-GB" sz="2000" dirty="0"/>
          </a:p>
          <a:p>
            <a:r>
              <a:rPr lang="en-GB" sz="2000" dirty="0" smtClean="0"/>
              <a:t>What happens when two beams(explain beam) of electrons interact with each other?</a:t>
            </a:r>
          </a:p>
          <a:p>
            <a:r>
              <a:rPr lang="en-GB" sz="2000" dirty="0" smtClean="0"/>
              <a:t>One would assume they repel each other no matter what; but that is not the case. Studying interaction between two electron beams through computer simulation was my primary focus over the past few weeks, and I would like to share my results.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072" y="2251494"/>
            <a:ext cx="3248026" cy="1061652"/>
          </a:xfrm>
          <a:prstGeom prst="rect">
            <a:avLst/>
          </a:prstGeom>
        </p:spPr>
      </p:pic>
      <p:sp>
        <p:nvSpPr>
          <p:cNvPr id="5" name="TextBox 4"/>
          <p:cNvSpPr txBox="1"/>
          <p:nvPr/>
        </p:nvSpPr>
        <p:spPr>
          <a:xfrm>
            <a:off x="4729970" y="2251494"/>
            <a:ext cx="2579298" cy="923330"/>
          </a:xfrm>
          <a:prstGeom prst="rect">
            <a:avLst/>
          </a:prstGeom>
          <a:noFill/>
        </p:spPr>
        <p:txBody>
          <a:bodyPr wrap="square" rtlCol="0">
            <a:spAutoFit/>
          </a:bodyPr>
          <a:lstStyle/>
          <a:p>
            <a:r>
              <a:rPr lang="en-GB" dirty="0" smtClean="0"/>
              <a:t>From Coulombs' Law,</a:t>
            </a:r>
          </a:p>
          <a:p>
            <a:r>
              <a:rPr lang="en-GB" dirty="0" smtClean="0"/>
              <a:t>we know that they repel each other.</a:t>
            </a:r>
            <a:endParaRPr lang="en-GB"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7143" b="4117"/>
          <a:stretch/>
        </p:blipFill>
        <p:spPr>
          <a:xfrm>
            <a:off x="7631140" y="714428"/>
            <a:ext cx="2884460" cy="2460396"/>
          </a:xfrm>
          <a:prstGeom prst="rect">
            <a:avLst/>
          </a:prstGeom>
        </p:spPr>
      </p:pic>
      <p:sp>
        <p:nvSpPr>
          <p:cNvPr id="15" name="Right Arrow 14"/>
          <p:cNvSpPr/>
          <p:nvPr/>
        </p:nvSpPr>
        <p:spPr>
          <a:xfrm>
            <a:off x="1647645" y="5210356"/>
            <a:ext cx="2760453" cy="5003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Electron beam 1</a:t>
            </a:r>
            <a:endParaRPr lang="en-GB" dirty="0"/>
          </a:p>
        </p:txBody>
      </p:sp>
      <p:sp>
        <p:nvSpPr>
          <p:cNvPr id="16" name="Left Arrow 15"/>
          <p:cNvSpPr/>
          <p:nvPr/>
        </p:nvSpPr>
        <p:spPr>
          <a:xfrm>
            <a:off x="6202393" y="5210356"/>
            <a:ext cx="2846716" cy="5003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Electron beam 2</a:t>
            </a:r>
            <a:endParaRPr lang="en-GB" dirty="0"/>
          </a:p>
        </p:txBody>
      </p:sp>
      <p:sp>
        <p:nvSpPr>
          <p:cNvPr id="17" name="12-Point Star 16"/>
          <p:cNvSpPr/>
          <p:nvPr/>
        </p:nvSpPr>
        <p:spPr>
          <a:xfrm>
            <a:off x="4584849" y="4960189"/>
            <a:ext cx="1265388" cy="1147763"/>
          </a:xfrm>
          <a:prstGeom prst="star12">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800" dirty="0">
                <a:solidFill>
                  <a:srgbClr val="FF0000"/>
                </a:solidFill>
              </a:rPr>
              <a:t>?</a:t>
            </a:r>
          </a:p>
        </p:txBody>
      </p:sp>
    </p:spTree>
    <p:extLst>
      <p:ext uri="{BB962C8B-B14F-4D97-AF65-F5344CB8AC3E}">
        <p14:creationId xmlns:p14="http://schemas.microsoft.com/office/powerpoint/2010/main" val="1098494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Objective</a:t>
            </a:r>
            <a:endParaRPr lang="en-GB" dirty="0"/>
          </a:p>
        </p:txBody>
      </p:sp>
      <p:sp>
        <p:nvSpPr>
          <p:cNvPr id="3" name="Content Placeholder 2"/>
          <p:cNvSpPr>
            <a:spLocks noGrp="1"/>
          </p:cNvSpPr>
          <p:nvPr>
            <p:ph idx="1"/>
          </p:nvPr>
        </p:nvSpPr>
        <p:spPr/>
        <p:txBody>
          <a:bodyPr/>
          <a:lstStyle/>
          <a:p>
            <a:r>
              <a:rPr lang="en-GB" dirty="0" smtClean="0"/>
              <a:t>To investigate the collective particle dynamics of plasma.</a:t>
            </a:r>
          </a:p>
          <a:p>
            <a:r>
              <a:rPr lang="en-GB" dirty="0" smtClean="0"/>
              <a:t>To learn spatial discretization and time stepping algorithms to build a model capable of simulating plasma using the Particle-in-cell technique.</a:t>
            </a:r>
          </a:p>
          <a:p>
            <a:r>
              <a:rPr lang="en-GB" dirty="0" smtClean="0"/>
              <a:t>To apply the acquired knowledge, and build an program to simulate the dynamics of the interaction between two electron beams.</a:t>
            </a:r>
            <a:endParaRPr lang="en-GB" dirty="0"/>
          </a:p>
        </p:txBody>
      </p:sp>
    </p:spTree>
    <p:extLst>
      <p:ext uri="{BB962C8B-B14F-4D97-AF65-F5344CB8AC3E}">
        <p14:creationId xmlns:p14="http://schemas.microsoft.com/office/powerpoint/2010/main" val="16077671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U-Turn Arrow 13"/>
          <p:cNvSpPr/>
          <p:nvPr/>
        </p:nvSpPr>
        <p:spPr>
          <a:xfrm rot="10800000">
            <a:off x="2061712" y="4485736"/>
            <a:ext cx="5943601" cy="1518248"/>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 name="Title 1"/>
          <p:cNvSpPr>
            <a:spLocks noGrp="1"/>
          </p:cNvSpPr>
          <p:nvPr>
            <p:ph type="title"/>
          </p:nvPr>
        </p:nvSpPr>
        <p:spPr/>
        <p:txBody>
          <a:bodyPr/>
          <a:lstStyle/>
          <a:p>
            <a:r>
              <a:rPr lang="en-GB" dirty="0" smtClean="0"/>
              <a:t>The </a:t>
            </a:r>
            <a:r>
              <a:rPr lang="en-GB" smtClean="0"/>
              <a:t>Particle-In-Cell method add picture</a:t>
            </a:r>
            <a:endParaRPr lang="en-GB" dirty="0"/>
          </a:p>
        </p:txBody>
      </p:sp>
      <p:sp>
        <p:nvSpPr>
          <p:cNvPr id="3" name="Content Placeholder 2"/>
          <p:cNvSpPr>
            <a:spLocks noGrp="1"/>
          </p:cNvSpPr>
          <p:nvPr>
            <p:ph idx="1"/>
          </p:nvPr>
        </p:nvSpPr>
        <p:spPr/>
        <p:txBody>
          <a:bodyPr/>
          <a:lstStyle/>
          <a:p>
            <a:r>
              <a:rPr lang="en-US" dirty="0"/>
              <a:t>The Particle-In-Cell (PIC) </a:t>
            </a:r>
            <a:r>
              <a:rPr lang="en-US" dirty="0" smtClean="0"/>
              <a:t>method </a:t>
            </a:r>
            <a:r>
              <a:rPr lang="en-US" dirty="0"/>
              <a:t>computes the density and subsequently the potential and electric field on a mesh. Hence it is </a:t>
            </a:r>
            <a:r>
              <a:rPr lang="en-US" dirty="0" smtClean="0"/>
              <a:t>also called </a:t>
            </a:r>
            <a:r>
              <a:rPr lang="en-US" dirty="0"/>
              <a:t>a </a:t>
            </a:r>
            <a:r>
              <a:rPr lang="en-US" b="1" dirty="0"/>
              <a:t>particle-mesh</a:t>
            </a:r>
            <a:r>
              <a:rPr lang="en-US" dirty="0"/>
              <a:t> method. The electric field is then </a:t>
            </a:r>
            <a:r>
              <a:rPr lang="en-US" dirty="0" smtClean="0"/>
              <a:t>extrapolated to </a:t>
            </a:r>
            <a:r>
              <a:rPr lang="en-US" dirty="0"/>
              <a:t>the particles in order to advance them.</a:t>
            </a:r>
          </a:p>
          <a:p>
            <a:endParaRPr lang="en-GB" dirty="0"/>
          </a:p>
        </p:txBody>
      </p:sp>
      <p:graphicFrame>
        <p:nvGraphicFramePr>
          <p:cNvPr id="5" name="Diagram 4"/>
          <p:cNvGraphicFramePr/>
          <p:nvPr>
            <p:extLst>
              <p:ext uri="{D42A27DB-BD31-4B8C-83A1-F6EECF244321}">
                <p14:modId xmlns:p14="http://schemas.microsoft.com/office/powerpoint/2010/main" val="3273174058"/>
              </p:ext>
            </p:extLst>
          </p:nvPr>
        </p:nvGraphicFramePr>
        <p:xfrm>
          <a:off x="2061713" y="961207"/>
          <a:ext cx="8710762" cy="5396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44765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Weighting to grid points.</a:t>
            </a:r>
            <a:endParaRPr lang="en-GB" dirty="0"/>
          </a:p>
        </p:txBody>
      </p:sp>
      <p:sp>
        <p:nvSpPr>
          <p:cNvPr id="3" name="Content Placeholder 2"/>
          <p:cNvSpPr>
            <a:spLocks noGrp="1"/>
          </p:cNvSpPr>
          <p:nvPr>
            <p:ph idx="1"/>
          </p:nvPr>
        </p:nvSpPr>
        <p:spPr/>
        <p:txBody>
          <a:bodyPr/>
          <a:lstStyle/>
          <a:p>
            <a:r>
              <a:rPr lang="en-US" sz="1800" dirty="0"/>
              <a:t>The density is obtained by binning the particles onto the mesh grid points. Call the separation distance between mesh points </a:t>
            </a:r>
            <a:r>
              <a:rPr lang="en-US" sz="1800" dirty="0" err="1"/>
              <a:t>Δx</a:t>
            </a:r>
            <a:r>
              <a:rPr lang="en-US" sz="1800" dirty="0"/>
              <a:t>. A particle with position </a:t>
            </a:r>
            <a:r>
              <a:rPr lang="en-US" sz="1800" i="1" dirty="0"/>
              <a:t>rᵢ</a:t>
            </a:r>
            <a:r>
              <a:rPr lang="en-US" sz="1800" dirty="0"/>
              <a:t> will lie between a pair of coordinates </a:t>
            </a:r>
            <a:r>
              <a:rPr lang="en-US" sz="1800" i="1" dirty="0"/>
              <a:t>xⱼ</a:t>
            </a:r>
            <a:r>
              <a:rPr lang="en-US" sz="1800" dirty="0"/>
              <a:t> and </a:t>
            </a:r>
            <a:r>
              <a:rPr lang="en-US" sz="1800" i="1" dirty="0"/>
              <a:t>x_{j+1}</a:t>
            </a:r>
            <a:r>
              <a:rPr lang="en-US" sz="1800" dirty="0"/>
              <a:t> on the mesh. Then, the densities </a:t>
            </a:r>
            <a:r>
              <a:rPr lang="en-US" sz="1800" i="1" dirty="0"/>
              <a:t>nⱼ</a:t>
            </a:r>
            <a:r>
              <a:rPr lang="en-US" sz="1800" dirty="0"/>
              <a:t> and </a:t>
            </a:r>
            <a:r>
              <a:rPr lang="en-US" sz="1800" i="1" dirty="0"/>
              <a:t>n_{j+1}</a:t>
            </a:r>
            <a:r>
              <a:rPr lang="en-US" sz="1800" dirty="0"/>
              <a:t> at these two points gain a contribution</a:t>
            </a:r>
            <a:r>
              <a:rPr lang="en-US" sz="1800" dirty="0" smtClean="0"/>
              <a:t>. (subscript)</a:t>
            </a:r>
            <a:endParaRPr lang="en-US" sz="1800" dirty="0"/>
          </a:p>
          <a:p>
            <a:endParaRPr lang="en-GB" dirty="0"/>
          </a:p>
        </p:txBody>
      </p:sp>
      <p:pic>
        <p:nvPicPr>
          <p:cNvPr id="4" name="Picture 3"/>
          <p:cNvPicPr>
            <a:picLocks noChangeAspect="1"/>
          </p:cNvPicPr>
          <p:nvPr/>
        </p:nvPicPr>
        <p:blipFill>
          <a:blip r:embed="rId2"/>
          <a:stretch>
            <a:fillRect/>
          </a:stretch>
        </p:blipFill>
        <p:spPr>
          <a:xfrm>
            <a:off x="992038" y="2826318"/>
            <a:ext cx="2291751" cy="2040056"/>
          </a:xfrm>
          <a:prstGeom prst="rect">
            <a:avLst/>
          </a:prstGeom>
        </p:spPr>
      </p:pic>
      <p:pic>
        <p:nvPicPr>
          <p:cNvPr id="5" name="Picture 4"/>
          <p:cNvPicPr>
            <a:picLocks noChangeAspect="1"/>
          </p:cNvPicPr>
          <p:nvPr/>
        </p:nvPicPr>
        <p:blipFill>
          <a:blip r:embed="rId3"/>
          <a:stretch>
            <a:fillRect/>
          </a:stretch>
        </p:blipFill>
        <p:spPr>
          <a:xfrm>
            <a:off x="3441966" y="2826318"/>
            <a:ext cx="3497165" cy="3230241"/>
          </a:xfrm>
          <a:prstGeom prst="rect">
            <a:avLst/>
          </a:prstGeom>
        </p:spPr>
      </p:pic>
      <p:pic>
        <p:nvPicPr>
          <p:cNvPr id="6" name="Picture 5"/>
          <p:cNvPicPr>
            <a:picLocks noChangeAspect="1"/>
          </p:cNvPicPr>
          <p:nvPr/>
        </p:nvPicPr>
        <p:blipFill>
          <a:blip r:embed="rId4"/>
          <a:stretch>
            <a:fillRect/>
          </a:stretch>
        </p:blipFill>
        <p:spPr>
          <a:xfrm>
            <a:off x="7211657" y="2826318"/>
            <a:ext cx="4249280" cy="1048603"/>
          </a:xfrm>
          <a:prstGeom prst="rect">
            <a:avLst/>
          </a:prstGeom>
        </p:spPr>
      </p:pic>
      <p:pic>
        <p:nvPicPr>
          <p:cNvPr id="7" name="Picture 6"/>
          <p:cNvPicPr>
            <a:picLocks noChangeAspect="1"/>
          </p:cNvPicPr>
          <p:nvPr/>
        </p:nvPicPr>
        <p:blipFill>
          <a:blip r:embed="rId5"/>
          <a:stretch>
            <a:fillRect/>
          </a:stretch>
        </p:blipFill>
        <p:spPr>
          <a:xfrm>
            <a:off x="8167133" y="3878572"/>
            <a:ext cx="2914141" cy="2298391"/>
          </a:xfrm>
          <a:prstGeom prst="rect">
            <a:avLst/>
          </a:prstGeom>
        </p:spPr>
      </p:pic>
    </p:spTree>
    <p:extLst>
      <p:ext uri="{BB962C8B-B14F-4D97-AF65-F5344CB8AC3E}">
        <p14:creationId xmlns:p14="http://schemas.microsoft.com/office/powerpoint/2010/main" val="41795636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Governing equations</a:t>
            </a:r>
            <a:endParaRPr lang="en-GB" dirty="0"/>
          </a:p>
        </p:txBody>
      </p:sp>
      <p:sp>
        <p:nvSpPr>
          <p:cNvPr id="3" name="Content Placeholder 2"/>
          <p:cNvSpPr>
            <a:spLocks noGrp="1"/>
          </p:cNvSpPr>
          <p:nvPr>
            <p:ph idx="1"/>
          </p:nvPr>
        </p:nvSpPr>
        <p:spPr/>
        <p:txBody>
          <a:bodyPr>
            <a:normAutofit/>
          </a:bodyPr>
          <a:lstStyle/>
          <a:p>
            <a:r>
              <a:rPr lang="en-US" sz="2400" dirty="0" smtClean="0"/>
              <a:t>For any simulation a group of governing equations are a paramount. Only with a set of governing equations can we begin to build the algorithm for the simulation.</a:t>
            </a:r>
          </a:p>
          <a:p>
            <a:r>
              <a:rPr lang="en-US" sz="2400" dirty="0" smtClean="0"/>
              <a:t>The equations of motion for the electron is given by</a:t>
            </a:r>
            <a:endParaRPr lang="en-GB" sz="2400" dirty="0"/>
          </a:p>
        </p:txBody>
      </p:sp>
      <p:pic>
        <p:nvPicPr>
          <p:cNvPr id="4" name="Picture 3"/>
          <p:cNvPicPr>
            <a:picLocks noChangeAspect="1"/>
          </p:cNvPicPr>
          <p:nvPr/>
        </p:nvPicPr>
        <p:blipFill>
          <a:blip r:embed="rId2"/>
          <a:stretch>
            <a:fillRect/>
          </a:stretch>
        </p:blipFill>
        <p:spPr>
          <a:xfrm>
            <a:off x="1244318" y="3017352"/>
            <a:ext cx="1590897" cy="1047896"/>
          </a:xfrm>
          <a:prstGeom prst="rect">
            <a:avLst/>
          </a:prstGeom>
        </p:spPr>
      </p:pic>
      <p:pic>
        <p:nvPicPr>
          <p:cNvPr id="5" name="Picture 4"/>
          <p:cNvPicPr>
            <a:picLocks noChangeAspect="1"/>
          </p:cNvPicPr>
          <p:nvPr/>
        </p:nvPicPr>
        <p:blipFill>
          <a:blip r:embed="rId3"/>
          <a:stretch>
            <a:fillRect/>
          </a:stretch>
        </p:blipFill>
        <p:spPr>
          <a:xfrm>
            <a:off x="1244318" y="4065248"/>
            <a:ext cx="3038899" cy="1133633"/>
          </a:xfrm>
          <a:prstGeom prst="rect">
            <a:avLst/>
          </a:prstGeom>
        </p:spPr>
      </p:pic>
      <p:cxnSp>
        <p:nvCxnSpPr>
          <p:cNvPr id="7" name="Straight Connector 6"/>
          <p:cNvCxnSpPr/>
          <p:nvPr/>
        </p:nvCxnSpPr>
        <p:spPr>
          <a:xfrm>
            <a:off x="4554747" y="2984740"/>
            <a:ext cx="25879" cy="3062377"/>
          </a:xfrm>
          <a:prstGeom prst="line">
            <a:avLst/>
          </a:prstGeom>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692770" y="3061847"/>
            <a:ext cx="5986733" cy="830997"/>
          </a:xfrm>
          <a:prstGeom prst="rect">
            <a:avLst/>
          </a:prstGeom>
          <a:noFill/>
        </p:spPr>
        <p:txBody>
          <a:bodyPr wrap="square" rtlCol="0">
            <a:spAutoFit/>
          </a:bodyPr>
          <a:lstStyle/>
          <a:p>
            <a:r>
              <a:rPr lang="en-US" sz="2400" dirty="0" smtClean="0"/>
              <a:t>And now the electric field is calculated using the following equations.</a:t>
            </a:r>
            <a:endParaRPr lang="en-GB" sz="2400" dirty="0"/>
          </a:p>
        </p:txBody>
      </p:sp>
      <p:pic>
        <p:nvPicPr>
          <p:cNvPr id="10" name="Picture 9"/>
          <p:cNvPicPr>
            <a:picLocks noChangeAspect="1"/>
          </p:cNvPicPr>
          <p:nvPr/>
        </p:nvPicPr>
        <p:blipFill>
          <a:blip r:embed="rId4"/>
          <a:stretch>
            <a:fillRect/>
          </a:stretch>
        </p:blipFill>
        <p:spPr>
          <a:xfrm>
            <a:off x="4888116" y="3892844"/>
            <a:ext cx="2667372" cy="2391109"/>
          </a:xfrm>
          <a:prstGeom prst="rect">
            <a:avLst/>
          </a:prstGeom>
        </p:spPr>
      </p:pic>
      <p:sp>
        <p:nvSpPr>
          <p:cNvPr id="11" name="TextBox 10"/>
          <p:cNvSpPr txBox="1"/>
          <p:nvPr/>
        </p:nvSpPr>
        <p:spPr>
          <a:xfrm>
            <a:off x="7824158" y="3892844"/>
            <a:ext cx="3529642" cy="2031325"/>
          </a:xfrm>
          <a:prstGeom prst="rect">
            <a:avLst/>
          </a:prstGeom>
          <a:noFill/>
        </p:spPr>
        <p:txBody>
          <a:bodyPr wrap="square" rtlCol="0">
            <a:spAutoFit/>
          </a:bodyPr>
          <a:lstStyle/>
          <a:p>
            <a:r>
              <a:rPr lang="en-US" dirty="0" smtClean="0"/>
              <a:t>Where n-n</a:t>
            </a:r>
            <a:r>
              <a:rPr lang="en-US" baseline="-25000" dirty="0" smtClean="0"/>
              <a:t>0</a:t>
            </a:r>
            <a:r>
              <a:rPr lang="en-US" dirty="0" smtClean="0"/>
              <a:t> is the average electron density.</a:t>
            </a:r>
          </a:p>
          <a:p>
            <a:endParaRPr lang="en-US" dirty="0"/>
          </a:p>
          <a:p>
            <a:endParaRPr lang="en-US" dirty="0" smtClean="0"/>
          </a:p>
          <a:p>
            <a:endParaRPr lang="en-US" dirty="0"/>
          </a:p>
          <a:p>
            <a:r>
              <a:rPr lang="en-US" dirty="0" smtClean="0"/>
              <a:t>These equations follow from the Poisson’s equation.</a:t>
            </a:r>
          </a:p>
        </p:txBody>
      </p:sp>
    </p:spTree>
    <p:extLst>
      <p:ext uri="{BB962C8B-B14F-4D97-AF65-F5344CB8AC3E}">
        <p14:creationId xmlns:p14="http://schemas.microsoft.com/office/powerpoint/2010/main" val="8952797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Central difference approximation</a:t>
            </a:r>
            <a:endParaRPr lang="en-GB" dirty="0"/>
          </a:p>
        </p:txBody>
      </p:sp>
      <p:sp>
        <p:nvSpPr>
          <p:cNvPr id="3" name="Content Placeholder 2"/>
          <p:cNvSpPr>
            <a:spLocks noGrp="1"/>
          </p:cNvSpPr>
          <p:nvPr>
            <p:ph idx="1"/>
          </p:nvPr>
        </p:nvSpPr>
        <p:spPr/>
        <p:txBody>
          <a:bodyPr/>
          <a:lstStyle/>
          <a:p>
            <a:r>
              <a:rPr lang="en-GB" dirty="0" smtClean="0"/>
              <a:t>We can’t calculate the differentials in a continuous manner as it would be too resource intensive, so we approximate the differential using </a:t>
            </a:r>
            <a:r>
              <a:rPr lang="en-GB" dirty="0"/>
              <a:t>T</a:t>
            </a:r>
            <a:r>
              <a:rPr lang="en-GB" dirty="0" smtClean="0"/>
              <a:t>aylor’s expansion.</a:t>
            </a:r>
            <a:endParaRPr lang="en-GB" dirty="0"/>
          </a:p>
        </p:txBody>
      </p:sp>
      <p:pic>
        <p:nvPicPr>
          <p:cNvPr id="4" name="Picture 3"/>
          <p:cNvPicPr>
            <a:picLocks noChangeAspect="1"/>
          </p:cNvPicPr>
          <p:nvPr/>
        </p:nvPicPr>
        <p:blipFill rotWithShape="1">
          <a:blip r:embed="rId2"/>
          <a:srcRect t="6123"/>
          <a:stretch/>
        </p:blipFill>
        <p:spPr>
          <a:xfrm>
            <a:off x="1027993" y="3190773"/>
            <a:ext cx="5068007" cy="1833327"/>
          </a:xfrm>
          <a:prstGeom prst="rect">
            <a:avLst/>
          </a:prstGeom>
        </p:spPr>
      </p:pic>
      <p:pic>
        <p:nvPicPr>
          <p:cNvPr id="7" name="Picture 6"/>
          <p:cNvPicPr>
            <a:picLocks noChangeAspect="1"/>
          </p:cNvPicPr>
          <p:nvPr/>
        </p:nvPicPr>
        <p:blipFill>
          <a:blip r:embed="rId3"/>
          <a:stretch>
            <a:fillRect/>
          </a:stretch>
        </p:blipFill>
        <p:spPr>
          <a:xfrm>
            <a:off x="6289401" y="3007324"/>
            <a:ext cx="1562318" cy="733527"/>
          </a:xfrm>
          <a:prstGeom prst="rect">
            <a:avLst/>
          </a:prstGeom>
        </p:spPr>
      </p:pic>
      <p:cxnSp>
        <p:nvCxnSpPr>
          <p:cNvPr id="10" name="Straight Connector 9"/>
          <p:cNvCxnSpPr/>
          <p:nvPr/>
        </p:nvCxnSpPr>
        <p:spPr>
          <a:xfrm>
            <a:off x="6096000" y="3004456"/>
            <a:ext cx="0" cy="3387013"/>
          </a:xfrm>
          <a:prstGeom prst="line">
            <a:avLst/>
          </a:prstGeom>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a:blip r:embed="rId4"/>
          <a:stretch>
            <a:fillRect/>
          </a:stretch>
        </p:blipFill>
        <p:spPr>
          <a:xfrm>
            <a:off x="6766764" y="3658346"/>
            <a:ext cx="2372056" cy="685896"/>
          </a:xfrm>
          <a:prstGeom prst="rect">
            <a:avLst/>
          </a:prstGeom>
        </p:spPr>
      </p:pic>
      <p:pic>
        <p:nvPicPr>
          <p:cNvPr id="12" name="Picture 11"/>
          <p:cNvPicPr>
            <a:picLocks noChangeAspect="1"/>
          </p:cNvPicPr>
          <p:nvPr/>
        </p:nvPicPr>
        <p:blipFill>
          <a:blip r:embed="rId5"/>
          <a:stretch>
            <a:fillRect/>
          </a:stretch>
        </p:blipFill>
        <p:spPr>
          <a:xfrm>
            <a:off x="6766764" y="4395362"/>
            <a:ext cx="2934109" cy="628738"/>
          </a:xfrm>
          <a:prstGeom prst="rect">
            <a:avLst/>
          </a:prstGeom>
        </p:spPr>
      </p:pic>
      <p:pic>
        <p:nvPicPr>
          <p:cNvPr id="13" name="Picture 12"/>
          <p:cNvPicPr>
            <a:picLocks noChangeAspect="1"/>
          </p:cNvPicPr>
          <p:nvPr/>
        </p:nvPicPr>
        <p:blipFill>
          <a:blip r:embed="rId6"/>
          <a:stretch>
            <a:fillRect/>
          </a:stretch>
        </p:blipFill>
        <p:spPr>
          <a:xfrm>
            <a:off x="6638758" y="5233856"/>
            <a:ext cx="3639058" cy="943107"/>
          </a:xfrm>
          <a:prstGeom prst="rect">
            <a:avLst/>
          </a:prstGeom>
        </p:spPr>
      </p:pic>
      <p:pic>
        <p:nvPicPr>
          <p:cNvPr id="5" name="Picture 4"/>
          <p:cNvPicPr>
            <a:picLocks noChangeAspect="1"/>
          </p:cNvPicPr>
          <p:nvPr/>
        </p:nvPicPr>
        <p:blipFill>
          <a:blip r:embed="rId7"/>
          <a:stretch>
            <a:fillRect/>
          </a:stretch>
        </p:blipFill>
        <p:spPr>
          <a:xfrm>
            <a:off x="1534327" y="5205276"/>
            <a:ext cx="3105583" cy="1000265"/>
          </a:xfrm>
          <a:prstGeom prst="rect">
            <a:avLst/>
          </a:prstGeom>
        </p:spPr>
      </p:pic>
    </p:spTree>
    <p:extLst>
      <p:ext uri="{BB962C8B-B14F-4D97-AF65-F5344CB8AC3E}">
        <p14:creationId xmlns:p14="http://schemas.microsoft.com/office/powerpoint/2010/main" val="15673819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20501</TotalTime>
  <Words>1116</Words>
  <Application>Microsoft Office PowerPoint</Application>
  <PresentationFormat>Widescreen</PresentationFormat>
  <Paragraphs>115</Paragraphs>
  <Slides>20</Slides>
  <Notes>0</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Seminar – I (January 29, 2021)</vt:lpstr>
      <vt:lpstr>What is Plasma? </vt:lpstr>
      <vt:lpstr>Plasma propulsion engine</vt:lpstr>
      <vt:lpstr>Particle-Particle interaction</vt:lpstr>
      <vt:lpstr>Objective</vt:lpstr>
      <vt:lpstr>The Particle-In-Cell method add picture</vt:lpstr>
      <vt:lpstr>Weighting to grid points.</vt:lpstr>
      <vt:lpstr>Governing equations</vt:lpstr>
      <vt:lpstr>Central difference approximation</vt:lpstr>
      <vt:lpstr>Leap Frog Integration</vt:lpstr>
      <vt:lpstr>Two Stream Instability</vt:lpstr>
      <vt:lpstr>Two Stream Instability</vt:lpstr>
      <vt:lpstr>Results: Phase space plot</vt:lpstr>
      <vt:lpstr>Results: Kinetic Energy vs. Time</vt:lpstr>
      <vt:lpstr>Results: Field distribution</vt:lpstr>
      <vt:lpstr>Conclusion</vt:lpstr>
      <vt:lpstr>Appendix</vt:lpstr>
      <vt:lpstr>Appendix</vt:lpstr>
      <vt:lpstr>Appendix</vt:lpstr>
      <vt:lpstr>Poisson's Equation: 1D field calculation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 I</dc:title>
  <dc:creator>agnel</dc:creator>
  <cp:lastModifiedBy>agnel</cp:lastModifiedBy>
  <cp:revision>70</cp:revision>
  <dcterms:created xsi:type="dcterms:W3CDTF">2020-12-18T19:17:40Z</dcterms:created>
  <dcterms:modified xsi:type="dcterms:W3CDTF">2021-01-29T10:20:29Z</dcterms:modified>
</cp:coreProperties>
</file>